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257" r:id="rId2"/>
    <p:sldId id="332" r:id="rId3"/>
    <p:sldId id="367" r:id="rId4"/>
    <p:sldId id="345" r:id="rId5"/>
    <p:sldId id="273" r:id="rId6"/>
    <p:sldId id="300" r:id="rId7"/>
    <p:sldId id="276" r:id="rId8"/>
    <p:sldId id="277" r:id="rId9"/>
    <p:sldId id="292" r:id="rId10"/>
    <p:sldId id="282" r:id="rId11"/>
    <p:sldId id="355" r:id="rId12"/>
    <p:sldId id="287" r:id="rId13"/>
    <p:sldId id="316" r:id="rId14"/>
    <p:sldId id="318" r:id="rId15"/>
    <p:sldId id="320" r:id="rId16"/>
    <p:sldId id="321" r:id="rId17"/>
    <p:sldId id="322" r:id="rId18"/>
    <p:sldId id="323" r:id="rId19"/>
    <p:sldId id="288" r:id="rId20"/>
    <p:sldId id="289" r:id="rId21"/>
    <p:sldId id="290" r:id="rId22"/>
    <p:sldId id="279" r:id="rId23"/>
    <p:sldId id="353" r:id="rId24"/>
    <p:sldId id="354" r:id="rId25"/>
    <p:sldId id="280" r:id="rId26"/>
    <p:sldId id="281" r:id="rId27"/>
    <p:sldId id="294" r:id="rId28"/>
    <p:sldId id="295" r:id="rId29"/>
    <p:sldId id="361" r:id="rId30"/>
    <p:sldId id="342" r:id="rId31"/>
    <p:sldId id="362" r:id="rId32"/>
    <p:sldId id="363" r:id="rId33"/>
    <p:sldId id="364" r:id="rId34"/>
    <p:sldId id="365" r:id="rId35"/>
    <p:sldId id="366" r:id="rId36"/>
    <p:sldId id="296" r:id="rId37"/>
    <p:sldId id="299" r:id="rId38"/>
    <p:sldId id="314" r:id="rId39"/>
    <p:sldId id="298" r:id="rId40"/>
    <p:sldId id="368" r:id="rId41"/>
    <p:sldId id="360" r:id="rId42"/>
    <p:sldId id="356" r:id="rId43"/>
    <p:sldId id="359" r:id="rId44"/>
    <p:sldId id="307" r:id="rId45"/>
    <p:sldId id="308" r:id="rId46"/>
    <p:sldId id="357" r:id="rId47"/>
    <p:sldId id="311" r:id="rId48"/>
    <p:sldId id="309" r:id="rId49"/>
    <p:sldId id="302" r:id="rId50"/>
    <p:sldId id="328" r:id="rId51"/>
    <p:sldId id="358" r:id="rId52"/>
    <p:sldId id="330" r:id="rId53"/>
    <p:sldId id="344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04" autoAdjust="0"/>
    <p:restoredTop sz="84824" autoAdjust="0"/>
  </p:normalViewPr>
  <p:slideViewPr>
    <p:cSldViewPr snapToGrid="0">
      <p:cViewPr varScale="1">
        <p:scale>
          <a:sx n="104" d="100"/>
          <a:sy n="104" d="100"/>
        </p:scale>
        <p:origin x="1304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0FD209-FEB8-4359-91D1-B99DA8B37AAE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F8ABE8-E533-4310-A4AC-F48E0024C18C}">
      <dgm:prSet phldrT="[Text]"/>
      <dgm:spPr/>
      <dgm:t>
        <a:bodyPr/>
        <a:lstStyle/>
        <a:p>
          <a:r>
            <a:rPr lang="en-US" dirty="0"/>
            <a:t>PDB</a:t>
          </a:r>
        </a:p>
      </dgm:t>
    </dgm:pt>
    <dgm:pt modelId="{D2D1E34C-3766-48B4-9828-8175E9372297}" type="parTrans" cxnId="{71302BCA-6018-4544-BA55-DA546844952E}">
      <dgm:prSet/>
      <dgm:spPr/>
      <dgm:t>
        <a:bodyPr/>
        <a:lstStyle/>
        <a:p>
          <a:endParaRPr lang="en-US"/>
        </a:p>
      </dgm:t>
    </dgm:pt>
    <dgm:pt modelId="{252D1653-7713-4350-97A2-F40DEB87DB5C}" type="sibTrans" cxnId="{71302BCA-6018-4544-BA55-DA546844952E}">
      <dgm:prSet/>
      <dgm:spPr/>
      <dgm:t>
        <a:bodyPr/>
        <a:lstStyle/>
        <a:p>
          <a:endParaRPr lang="en-US"/>
        </a:p>
      </dgm:t>
    </dgm:pt>
    <dgm:pt modelId="{78B2FAED-D30F-4B88-886D-786A22710954}">
      <dgm:prSet phldrT="[Text]"/>
      <dgm:spPr/>
      <dgm:t>
        <a:bodyPr/>
        <a:lstStyle/>
        <a:p>
          <a:r>
            <a:rPr lang="en-US" dirty="0"/>
            <a:t>Topology </a:t>
          </a:r>
        </a:p>
      </dgm:t>
    </dgm:pt>
    <dgm:pt modelId="{BD5FCE2D-380B-46C6-8292-05931D02C268}" type="parTrans" cxnId="{2AC17EB2-F782-4E5D-A0D3-E0F803C1CA19}">
      <dgm:prSet/>
      <dgm:spPr/>
      <dgm:t>
        <a:bodyPr/>
        <a:lstStyle/>
        <a:p>
          <a:endParaRPr lang="en-US"/>
        </a:p>
      </dgm:t>
    </dgm:pt>
    <dgm:pt modelId="{EBA3697B-95EE-42CB-8A26-683B5EBB3B6E}" type="sibTrans" cxnId="{2AC17EB2-F782-4E5D-A0D3-E0F803C1CA19}">
      <dgm:prSet/>
      <dgm:spPr/>
      <dgm:t>
        <a:bodyPr/>
        <a:lstStyle/>
        <a:p>
          <a:endParaRPr lang="en-US"/>
        </a:p>
      </dgm:t>
    </dgm:pt>
    <dgm:pt modelId="{FB65DFD1-B154-4048-BAB4-E05BC8CE27A7}">
      <dgm:prSet phldrT="[Text]"/>
      <dgm:spPr/>
      <dgm:t>
        <a:bodyPr/>
        <a:lstStyle/>
        <a:p>
          <a:r>
            <a:rPr lang="en-US" dirty="0"/>
            <a:t>PDB-all, PSF</a:t>
          </a:r>
        </a:p>
      </dgm:t>
    </dgm:pt>
    <dgm:pt modelId="{394957AF-CE4A-443A-802F-5211FC43FC2E}" type="parTrans" cxnId="{F0C6469D-C572-42BE-8E38-9A860CF061F8}">
      <dgm:prSet/>
      <dgm:spPr/>
      <dgm:t>
        <a:bodyPr/>
        <a:lstStyle/>
        <a:p>
          <a:endParaRPr lang="en-US"/>
        </a:p>
      </dgm:t>
    </dgm:pt>
    <dgm:pt modelId="{FC310A7E-57FD-4039-9357-1F0370002A3B}" type="sibTrans" cxnId="{F0C6469D-C572-42BE-8E38-9A860CF061F8}">
      <dgm:prSet/>
      <dgm:spPr/>
      <dgm:t>
        <a:bodyPr/>
        <a:lstStyle/>
        <a:p>
          <a:endParaRPr lang="en-US"/>
        </a:p>
      </dgm:t>
    </dgm:pt>
    <dgm:pt modelId="{744598FA-B10F-4062-91BE-9CFD0536BA7B}">
      <dgm:prSet phldrT="[Text]"/>
      <dgm:spPr/>
      <dgm:t>
        <a:bodyPr/>
        <a:lstStyle/>
        <a:p>
          <a:r>
            <a:rPr lang="en-US" dirty="0" err="1"/>
            <a:t>Packmol</a:t>
          </a:r>
          <a:endParaRPr lang="en-US" dirty="0"/>
        </a:p>
      </dgm:t>
    </dgm:pt>
    <dgm:pt modelId="{AE9554E4-B3DD-47A4-AAD4-0E19F902F34A}" type="sibTrans" cxnId="{7E2A223F-7653-4388-BF21-50167659CC18}">
      <dgm:prSet/>
      <dgm:spPr/>
      <dgm:t>
        <a:bodyPr/>
        <a:lstStyle/>
        <a:p>
          <a:endParaRPr lang="en-US"/>
        </a:p>
      </dgm:t>
    </dgm:pt>
    <dgm:pt modelId="{86C59C9D-8E59-4B1E-A865-8D9A46353EBF}" type="parTrans" cxnId="{7E2A223F-7653-4388-BF21-50167659CC18}">
      <dgm:prSet/>
      <dgm:spPr/>
      <dgm:t>
        <a:bodyPr/>
        <a:lstStyle/>
        <a:p>
          <a:endParaRPr lang="en-US"/>
        </a:p>
      </dgm:t>
    </dgm:pt>
    <dgm:pt modelId="{FF0F1D28-4644-41D3-8917-AD66EF664DB8}" type="pres">
      <dgm:prSet presAssocID="{000FD209-FEB8-4359-91D1-B99DA8B37AAE}" presName="Name0" presStyleCnt="0">
        <dgm:presLayoutVars>
          <dgm:chMax val="4"/>
          <dgm:resizeHandles val="exact"/>
        </dgm:presLayoutVars>
      </dgm:prSet>
      <dgm:spPr/>
    </dgm:pt>
    <dgm:pt modelId="{428D1E20-C7EC-441B-AD1A-32E9908E537B}" type="pres">
      <dgm:prSet presAssocID="{000FD209-FEB8-4359-91D1-B99DA8B37AAE}" presName="ellipse" presStyleLbl="trBgShp" presStyleIdx="0" presStyleCnt="1"/>
      <dgm:spPr/>
    </dgm:pt>
    <dgm:pt modelId="{8F03AA9B-B87E-429E-99B2-FAB4BC96BC1A}" type="pres">
      <dgm:prSet presAssocID="{000FD209-FEB8-4359-91D1-B99DA8B37AAE}" presName="arrow1" presStyleLbl="fgShp" presStyleIdx="0" presStyleCnt="1"/>
      <dgm:spPr/>
    </dgm:pt>
    <dgm:pt modelId="{5893A5A0-54E0-4D03-946B-154C193CF14F}" type="pres">
      <dgm:prSet presAssocID="{000FD209-FEB8-4359-91D1-B99DA8B37AAE}" presName="rectangle" presStyleLbl="revTx" presStyleIdx="0" presStyleCnt="1">
        <dgm:presLayoutVars>
          <dgm:bulletEnabled val="1"/>
        </dgm:presLayoutVars>
      </dgm:prSet>
      <dgm:spPr/>
    </dgm:pt>
    <dgm:pt modelId="{D9E1CC2A-472F-49C4-9858-C13806F59ADB}" type="pres">
      <dgm:prSet presAssocID="{78B2FAED-D30F-4B88-886D-786A22710954}" presName="item1" presStyleLbl="node1" presStyleIdx="0" presStyleCnt="3">
        <dgm:presLayoutVars>
          <dgm:bulletEnabled val="1"/>
        </dgm:presLayoutVars>
      </dgm:prSet>
      <dgm:spPr/>
    </dgm:pt>
    <dgm:pt modelId="{D19C8B90-02F9-49D2-B243-143BC7740792}" type="pres">
      <dgm:prSet presAssocID="{744598FA-B10F-4062-91BE-9CFD0536BA7B}" presName="item2" presStyleLbl="node1" presStyleIdx="1" presStyleCnt="3">
        <dgm:presLayoutVars>
          <dgm:bulletEnabled val="1"/>
        </dgm:presLayoutVars>
      </dgm:prSet>
      <dgm:spPr/>
    </dgm:pt>
    <dgm:pt modelId="{43DA302A-AE05-4BCB-BA07-3F59AB747846}" type="pres">
      <dgm:prSet presAssocID="{FB65DFD1-B154-4048-BAB4-E05BC8CE27A7}" presName="item3" presStyleLbl="node1" presStyleIdx="2" presStyleCnt="3">
        <dgm:presLayoutVars>
          <dgm:bulletEnabled val="1"/>
        </dgm:presLayoutVars>
      </dgm:prSet>
      <dgm:spPr/>
    </dgm:pt>
    <dgm:pt modelId="{A1CB062E-C9AA-497D-BB5A-4EC4C81E9EC7}" type="pres">
      <dgm:prSet presAssocID="{000FD209-FEB8-4359-91D1-B99DA8B37AAE}" presName="funnel" presStyleLbl="trAlignAcc1" presStyleIdx="0" presStyleCnt="1"/>
      <dgm:spPr/>
    </dgm:pt>
  </dgm:ptLst>
  <dgm:cxnLst>
    <dgm:cxn modelId="{EEF83603-5BA8-40DA-9986-5E91F078E096}" type="presOf" srcId="{78B2FAED-D30F-4B88-886D-786A22710954}" destId="{D19C8B90-02F9-49D2-B243-143BC7740792}" srcOrd="0" destOrd="0" presId="urn:microsoft.com/office/officeart/2005/8/layout/funnel1"/>
    <dgm:cxn modelId="{7E2A223F-7653-4388-BF21-50167659CC18}" srcId="{000FD209-FEB8-4359-91D1-B99DA8B37AAE}" destId="{744598FA-B10F-4062-91BE-9CFD0536BA7B}" srcOrd="2" destOrd="0" parTransId="{86C59C9D-8E59-4B1E-A865-8D9A46353EBF}" sibTransId="{AE9554E4-B3DD-47A4-AAD4-0E19F902F34A}"/>
    <dgm:cxn modelId="{F0C6469D-C572-42BE-8E38-9A860CF061F8}" srcId="{000FD209-FEB8-4359-91D1-B99DA8B37AAE}" destId="{FB65DFD1-B154-4048-BAB4-E05BC8CE27A7}" srcOrd="3" destOrd="0" parTransId="{394957AF-CE4A-443A-802F-5211FC43FC2E}" sibTransId="{FC310A7E-57FD-4039-9357-1F0370002A3B}"/>
    <dgm:cxn modelId="{2EECCCA8-0B4F-49FE-8F85-9414DE6C0234}" type="presOf" srcId="{41F8ABE8-E533-4310-A4AC-F48E0024C18C}" destId="{43DA302A-AE05-4BCB-BA07-3F59AB747846}" srcOrd="0" destOrd="0" presId="urn:microsoft.com/office/officeart/2005/8/layout/funnel1"/>
    <dgm:cxn modelId="{2AC17EB2-F782-4E5D-A0D3-E0F803C1CA19}" srcId="{000FD209-FEB8-4359-91D1-B99DA8B37AAE}" destId="{78B2FAED-D30F-4B88-886D-786A22710954}" srcOrd="1" destOrd="0" parTransId="{BD5FCE2D-380B-46C6-8292-05931D02C268}" sibTransId="{EBA3697B-95EE-42CB-8A26-683B5EBB3B6E}"/>
    <dgm:cxn modelId="{8683EEC1-6096-4A46-9C0F-1FE76EEB29DE}" type="presOf" srcId="{000FD209-FEB8-4359-91D1-B99DA8B37AAE}" destId="{FF0F1D28-4644-41D3-8917-AD66EF664DB8}" srcOrd="0" destOrd="0" presId="urn:microsoft.com/office/officeart/2005/8/layout/funnel1"/>
    <dgm:cxn modelId="{9CBC44C3-674A-44B4-B259-E7F2C42D4E9A}" type="presOf" srcId="{744598FA-B10F-4062-91BE-9CFD0536BA7B}" destId="{D9E1CC2A-472F-49C4-9858-C13806F59ADB}" srcOrd="0" destOrd="0" presId="urn:microsoft.com/office/officeart/2005/8/layout/funnel1"/>
    <dgm:cxn modelId="{71302BCA-6018-4544-BA55-DA546844952E}" srcId="{000FD209-FEB8-4359-91D1-B99DA8B37AAE}" destId="{41F8ABE8-E533-4310-A4AC-F48E0024C18C}" srcOrd="0" destOrd="0" parTransId="{D2D1E34C-3766-48B4-9828-8175E9372297}" sibTransId="{252D1653-7713-4350-97A2-F40DEB87DB5C}"/>
    <dgm:cxn modelId="{F35F17F5-75F5-4D94-A470-F38C58E979E1}" type="presOf" srcId="{FB65DFD1-B154-4048-BAB4-E05BC8CE27A7}" destId="{5893A5A0-54E0-4D03-946B-154C193CF14F}" srcOrd="0" destOrd="0" presId="urn:microsoft.com/office/officeart/2005/8/layout/funnel1"/>
    <dgm:cxn modelId="{463FA9FC-C56E-4E79-ADDB-93883F99A990}" type="presParOf" srcId="{FF0F1D28-4644-41D3-8917-AD66EF664DB8}" destId="{428D1E20-C7EC-441B-AD1A-32E9908E537B}" srcOrd="0" destOrd="0" presId="urn:microsoft.com/office/officeart/2005/8/layout/funnel1"/>
    <dgm:cxn modelId="{0E124939-67E6-4571-8F9E-CC0619572027}" type="presParOf" srcId="{FF0F1D28-4644-41D3-8917-AD66EF664DB8}" destId="{8F03AA9B-B87E-429E-99B2-FAB4BC96BC1A}" srcOrd="1" destOrd="0" presId="urn:microsoft.com/office/officeart/2005/8/layout/funnel1"/>
    <dgm:cxn modelId="{5855E1F0-6A01-4E99-885B-536A7BDF112A}" type="presParOf" srcId="{FF0F1D28-4644-41D3-8917-AD66EF664DB8}" destId="{5893A5A0-54E0-4D03-946B-154C193CF14F}" srcOrd="2" destOrd="0" presId="urn:microsoft.com/office/officeart/2005/8/layout/funnel1"/>
    <dgm:cxn modelId="{59B0F223-6824-4125-A394-196EC210B0F7}" type="presParOf" srcId="{FF0F1D28-4644-41D3-8917-AD66EF664DB8}" destId="{D9E1CC2A-472F-49C4-9858-C13806F59ADB}" srcOrd="3" destOrd="0" presId="urn:microsoft.com/office/officeart/2005/8/layout/funnel1"/>
    <dgm:cxn modelId="{DFE1CF63-2C2F-4002-BDDE-4217A2F13D12}" type="presParOf" srcId="{FF0F1D28-4644-41D3-8917-AD66EF664DB8}" destId="{D19C8B90-02F9-49D2-B243-143BC7740792}" srcOrd="4" destOrd="0" presId="urn:microsoft.com/office/officeart/2005/8/layout/funnel1"/>
    <dgm:cxn modelId="{F8D54023-042D-4202-992E-EC9B355CC7F9}" type="presParOf" srcId="{FF0F1D28-4644-41D3-8917-AD66EF664DB8}" destId="{43DA302A-AE05-4BCB-BA07-3F59AB747846}" srcOrd="5" destOrd="0" presId="urn:microsoft.com/office/officeart/2005/8/layout/funnel1"/>
    <dgm:cxn modelId="{127E66F9-ABD0-4D8E-9C7F-BCDE6BD7A500}" type="presParOf" srcId="{FF0F1D28-4644-41D3-8917-AD66EF664DB8}" destId="{A1CB062E-C9AA-497D-BB5A-4EC4C81E9EC7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8D1E20-C7EC-441B-AD1A-32E9908E537B}">
      <dsp:nvSpPr>
        <dsp:cNvPr id="0" name=""/>
        <dsp:cNvSpPr/>
      </dsp:nvSpPr>
      <dsp:spPr>
        <a:xfrm>
          <a:off x="1283683" y="184209"/>
          <a:ext cx="3655843" cy="1269626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03AA9B-B87E-429E-99B2-FAB4BC96BC1A}">
      <dsp:nvSpPr>
        <dsp:cNvPr id="0" name=""/>
        <dsp:cNvSpPr/>
      </dsp:nvSpPr>
      <dsp:spPr>
        <a:xfrm>
          <a:off x="2763024" y="3293093"/>
          <a:ext cx="708496" cy="453438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93A5A0-54E0-4D03-946B-154C193CF14F}">
      <dsp:nvSpPr>
        <dsp:cNvPr id="0" name=""/>
        <dsp:cNvSpPr/>
      </dsp:nvSpPr>
      <dsp:spPr>
        <a:xfrm>
          <a:off x="1416880" y="3655843"/>
          <a:ext cx="3400785" cy="850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PDB-all, PSF</a:t>
          </a:r>
        </a:p>
      </dsp:txBody>
      <dsp:txXfrm>
        <a:off x="1416880" y="3655843"/>
        <a:ext cx="3400785" cy="850196"/>
      </dsp:txXfrm>
    </dsp:sp>
    <dsp:sp modelId="{D9E1CC2A-472F-49C4-9858-C13806F59ADB}">
      <dsp:nvSpPr>
        <dsp:cNvPr id="0" name=""/>
        <dsp:cNvSpPr/>
      </dsp:nvSpPr>
      <dsp:spPr>
        <a:xfrm>
          <a:off x="2612823" y="1551891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Packmol</a:t>
          </a:r>
          <a:endParaRPr lang="en-US" sz="1800" kern="1200" dirty="0"/>
        </a:p>
      </dsp:txBody>
      <dsp:txXfrm>
        <a:off x="2799585" y="1738653"/>
        <a:ext cx="901770" cy="901770"/>
      </dsp:txXfrm>
    </dsp:sp>
    <dsp:sp modelId="{D19C8B90-02F9-49D2-B243-143BC7740792}">
      <dsp:nvSpPr>
        <dsp:cNvPr id="0" name=""/>
        <dsp:cNvSpPr/>
      </dsp:nvSpPr>
      <dsp:spPr>
        <a:xfrm>
          <a:off x="1700279" y="595137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Topology </a:t>
          </a:r>
        </a:p>
      </dsp:txBody>
      <dsp:txXfrm>
        <a:off x="1887041" y="781899"/>
        <a:ext cx="901770" cy="901770"/>
      </dsp:txXfrm>
    </dsp:sp>
    <dsp:sp modelId="{43DA302A-AE05-4BCB-BA07-3F59AB747846}">
      <dsp:nvSpPr>
        <dsp:cNvPr id="0" name=""/>
        <dsp:cNvSpPr/>
      </dsp:nvSpPr>
      <dsp:spPr>
        <a:xfrm>
          <a:off x="3003913" y="286799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PDB</a:t>
          </a:r>
        </a:p>
      </dsp:txBody>
      <dsp:txXfrm>
        <a:off x="3190675" y="473561"/>
        <a:ext cx="901770" cy="901770"/>
      </dsp:txXfrm>
    </dsp:sp>
    <dsp:sp modelId="{A1CB062E-C9AA-497D-BB5A-4EC4C81E9EC7}">
      <dsp:nvSpPr>
        <dsp:cNvPr id="0" name=""/>
        <dsp:cNvSpPr/>
      </dsp:nvSpPr>
      <dsp:spPr>
        <a:xfrm>
          <a:off x="1133481" y="28339"/>
          <a:ext cx="3967582" cy="3174066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jpeg>
</file>

<file path=ppt/media/image100.png>
</file>

<file path=ppt/media/image11.jpeg>
</file>

<file path=ppt/media/image110.png>
</file>

<file path=ppt/media/image12.png>
</file>

<file path=ppt/media/image120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tiff>
</file>

<file path=ppt/media/image30.png>
</file>

<file path=ppt/media/image300.png>
</file>

<file path=ppt/media/image301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30.png>
</file>

<file path=ppt/media/image44.png>
</file>

<file path=ppt/media/image440.png>
</file>

<file path=ppt/media/image45.png>
</file>

<file path=ppt/media/image450.png>
</file>

<file path=ppt/media/image46.png>
</file>

<file path=ppt/media/image46.tiff>
</file>

<file path=ppt/media/image47.tiff>
</file>

<file path=ppt/media/image48.tiff>
</file>

<file path=ppt/media/image49.png>
</file>

<file path=ppt/media/image5.jpeg>
</file>

<file path=ppt/media/image50.png>
</file>

<file path=ppt/media/image51.png>
</file>

<file path=ppt/media/image510.png>
</file>

<file path=ppt/media/image52.png>
</file>

<file path=ppt/media/image53.jpeg>
</file>

<file path=ppt/media/image54.png>
</file>

<file path=ppt/media/image55.png>
</file>

<file path=ppt/media/image56.tiff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tiff>
</file>

<file path=ppt/media/image70.png>
</file>

<file path=ppt/media/image8.jpeg>
</file>

<file path=ppt/media/image80.png>
</file>

<file path=ppt/media/image9.jpe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8E95F-430F-41A9-870A-45C0D349F1C5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B4524-8231-4097-BAFA-850A31B5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12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 MC simulation engine </a:t>
            </a:r>
          </a:p>
          <a:p>
            <a:r>
              <a:rPr lang="en-US" baseline="0" dirty="0"/>
              <a:t>2- Developed by </a:t>
            </a:r>
            <a:r>
              <a:rPr lang="en-US" baseline="0" dirty="0" err="1"/>
              <a:t>potoff</a:t>
            </a:r>
            <a:r>
              <a:rPr lang="en-US" baseline="0" dirty="0"/>
              <a:t> group &amp; </a:t>
            </a:r>
            <a:r>
              <a:rPr lang="en-US" baseline="0" dirty="0" err="1"/>
              <a:t>schwibert</a:t>
            </a:r>
            <a:endParaRPr lang="en-US" baseline="0" dirty="0"/>
          </a:p>
          <a:p>
            <a:r>
              <a:rPr lang="en-US" baseline="0" dirty="0"/>
              <a:t>3- Developed for running on CPU and GPU</a:t>
            </a:r>
          </a:p>
          <a:p>
            <a:endParaRPr lang="en-US" baseline="0" dirty="0"/>
          </a:p>
          <a:p>
            <a:r>
              <a:rPr lang="en-US" baseline="0" dirty="0"/>
              <a:t>4- CPU system size &lt; 10,000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5- GPU  system size &gt; 10,000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23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573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output file when Production is running!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6630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pressure vs MCS</a:t>
            </a:r>
            <a:r>
              <a:rPr lang="en-US" baseline="0" dirty="0"/>
              <a:t> </a:t>
            </a:r>
            <a:r>
              <a:rPr lang="en-US" dirty="0"/>
              <a:t>to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73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3100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the simulation and then start talking about CBMC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956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include an image</a:t>
            </a:r>
            <a:r>
              <a:rPr lang="en-US" baseline="0" dirty="0"/>
              <a:t> of each equilibrated box.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108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include an image</a:t>
            </a:r>
            <a:r>
              <a:rPr lang="en-US" baseline="0" dirty="0"/>
              <a:t> of each equilibrated box.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257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127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249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2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735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uses the PDB values in the PDB to determine if a particular molecule should be moved or not.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7271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805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5412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087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226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78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0673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38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Difference between </a:t>
            </a:r>
            <a:r>
              <a:rPr lang="en-US" dirty="0" err="1"/>
              <a:t>Charmm</a:t>
            </a:r>
            <a:r>
              <a:rPr lang="en-US" dirty="0"/>
              <a:t> and Mie is in their unit (K) vs (kcal/</a:t>
            </a:r>
            <a:r>
              <a:rPr lang="en-US" dirty="0" err="1"/>
              <a:t>mol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59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need one type here, since they are identical.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37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51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17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5039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 angles dihedrals tells </a:t>
            </a:r>
            <a:r>
              <a:rPr lang="en-US" dirty="0" err="1"/>
              <a:t>psfgen</a:t>
            </a:r>
            <a:r>
              <a:rPr lang="en-US" baseline="0" dirty="0"/>
              <a:t> to automatically generate the required angle and dihedral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99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1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90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2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92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5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2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55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9F3F3-7B83-4E3D-8230-4393C9859E19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04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5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0.png"/><Relationship Id="rId4" Type="http://schemas.openxmlformats.org/officeDocument/2006/relationships/image" Target="../media/image9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MC-WSU/Workshop" TargetMode="External"/><Relationship Id="rId2" Type="http://schemas.openxmlformats.org/officeDocument/2006/relationships/hyperlink" Target="https://github.com/msoroush/Workshop.gi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png"/><Relationship Id="rId7" Type="http://schemas.microsoft.com/office/2007/relationships/hdphoto" Target="../media/hdphoto1.wdp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microsoft.com/office/2007/relationships/hdphoto" Target="../media/hdphoto3.wdp"/><Relationship Id="rId4" Type="http://schemas.openxmlformats.org/officeDocument/2006/relationships/image" Target="../media/image25.png"/><Relationship Id="rId9" Type="http://schemas.microsoft.com/office/2007/relationships/hdphoto" Target="../media/hdphoto2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30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1.png"/><Relationship Id="rId3" Type="http://schemas.openxmlformats.org/officeDocument/2006/relationships/image" Target="../media/image25.png"/><Relationship Id="rId7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tiff"/><Relationship Id="rId5" Type="http://schemas.openxmlformats.org/officeDocument/2006/relationships/image" Target="../media/image47.tiff"/><Relationship Id="rId4" Type="http://schemas.openxmlformats.org/officeDocument/2006/relationships/image" Target="../media/image46.tiff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9.png"/><Relationship Id="rId7" Type="http://schemas.openxmlformats.org/officeDocument/2006/relationships/image" Target="../media/image5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tiff"/><Relationship Id="rId3" Type="http://schemas.openxmlformats.org/officeDocument/2006/relationships/image" Target="../media/image430.png"/><Relationship Id="rId7" Type="http://schemas.openxmlformats.org/officeDocument/2006/relationships/image" Target="../media/image46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0.png"/><Relationship Id="rId10" Type="http://schemas.openxmlformats.org/officeDocument/2006/relationships/image" Target="../media/image65.png"/><Relationship Id="rId4" Type="http://schemas.openxmlformats.org/officeDocument/2006/relationships/image" Target="../media/image440.png"/><Relationship Id="rId9" Type="http://schemas.openxmlformats.org/officeDocument/2006/relationships/image" Target="../media/image48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10" Type="http://schemas.openxmlformats.org/officeDocument/2006/relationships/image" Target="../media/image13.png"/><Relationship Id="rId4" Type="http://schemas.openxmlformats.org/officeDocument/2006/relationships/image" Target="../media/image7.tiff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38944"/>
            <a:ext cx="12192000" cy="990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Hands-On With Monte Carlo Simulations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82888"/>
            <a:ext cx="9144000" cy="12954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Mohammad </a:t>
            </a:r>
            <a:r>
              <a:rPr lang="en-US" dirty="0" err="1"/>
              <a:t>Soroush</a:t>
            </a:r>
            <a:r>
              <a:rPr lang="en-US" dirty="0"/>
              <a:t> </a:t>
            </a:r>
            <a:r>
              <a:rPr lang="en-US" dirty="0" err="1"/>
              <a:t>Barhaghi</a:t>
            </a:r>
            <a:r>
              <a:rPr lang="en-US" dirty="0"/>
              <a:t>†, </a:t>
            </a:r>
            <a:r>
              <a:rPr lang="en-US" dirty="0" err="1"/>
              <a:t>Younes</a:t>
            </a:r>
            <a:r>
              <a:rPr lang="en-US" dirty="0"/>
              <a:t> </a:t>
            </a:r>
            <a:r>
              <a:rPr lang="en-US" dirty="0" err="1"/>
              <a:t>Nejahi</a:t>
            </a:r>
            <a:r>
              <a:rPr lang="en-US" dirty="0"/>
              <a:t>‡, Loren </a:t>
            </a:r>
            <a:r>
              <a:rPr lang="en-US" dirty="0" err="1"/>
              <a:t>Schwiebert</a:t>
            </a:r>
            <a:r>
              <a:rPr lang="en-US" dirty="0"/>
              <a:t>‡, and Jeffrey Potoff† </a:t>
            </a:r>
          </a:p>
          <a:p>
            <a:r>
              <a:rPr lang="en-US" sz="2300" dirty="0"/>
              <a:t>† Department of Chemical Engineering &amp; Materials Science, College of Engineering, </a:t>
            </a:r>
          </a:p>
          <a:p>
            <a:r>
              <a:rPr lang="en-US" sz="2300" dirty="0"/>
              <a:t>‡ Department of Computer Science, College of Engineering, Wayne State University, Detroit, MI, </a:t>
            </a:r>
          </a:p>
          <a:p>
            <a:r>
              <a:rPr lang="en-US" sz="2300" dirty="0"/>
              <a:t>USA 48202 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1</a:t>
            </a:fld>
            <a:endParaRPr lang="en-US" dirty="0"/>
          </a:p>
        </p:txBody>
      </p:sp>
      <p:pic>
        <p:nvPicPr>
          <p:cNvPr id="4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2" y="186587"/>
            <a:ext cx="4152896" cy="367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14F07B-CD91-D441-937E-975E88D02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167" y="354841"/>
            <a:ext cx="2261665" cy="1463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589AA6-4D2C-6E4E-AD5C-A4A63F06F9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1" y="354841"/>
            <a:ext cx="2928147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02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Building new molecules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Need atomic coordinates of the molecule of interest in PDB format (</a:t>
            </a:r>
            <a:r>
              <a:rPr lang="en-US" dirty="0">
                <a:solidFill>
                  <a:srgbClr val="FF0000"/>
                </a:solidFill>
              </a:rPr>
              <a:t>provided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Entry in topology file defining bonds between atoms, map of atom names to atom types, and partial charges.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Diagram 4"/>
          <p:cNvGraphicFramePr/>
          <p:nvPr>
            <p:extLst/>
          </p:nvPr>
        </p:nvGraphicFramePr>
        <p:xfrm>
          <a:off x="5929745" y="1825625"/>
          <a:ext cx="6234546" cy="4534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842133" y="3861982"/>
            <a:ext cx="1166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PSFGEN</a:t>
            </a:r>
          </a:p>
        </p:txBody>
      </p:sp>
    </p:spTree>
    <p:extLst>
      <p:ext uri="{BB962C8B-B14F-4D97-AF65-F5344CB8AC3E}">
        <p14:creationId xmlns:p14="http://schemas.microsoft.com/office/powerpoint/2010/main" val="3183520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Single PDB file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5E8B480-1620-7A40-ACB1-30DDD632977A}"/>
              </a:ext>
            </a:extLst>
          </p:cNvPr>
          <p:cNvSpPr/>
          <p:nvPr/>
        </p:nvSpPr>
        <p:spPr>
          <a:xfrm>
            <a:off x="762444" y="1581972"/>
            <a:ext cx="108478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ATOM      1 	H1   	SPCE    1       4.665 	 10.828  	11.349  	0.00  	0.00           </a:t>
            </a:r>
          </a:p>
          <a:p>
            <a:r>
              <a:rPr lang="en-US" sz="2400" dirty="0"/>
              <a:t>ATOM      2 	O1   	SPCE    1       4.365  	 11.775  	11.228  	0.00  	0.00            </a:t>
            </a:r>
          </a:p>
          <a:p>
            <a:r>
              <a:rPr lang="en-US" sz="2400" dirty="0"/>
              <a:t>ATOM      3	H2   	SPCE    1       4.473  	 12.272  	12.089  	0.00  	0.00 </a:t>
            </a:r>
          </a:p>
          <a:p>
            <a:r>
              <a:rPr lang="en-US" sz="2400" dirty="0"/>
              <a:t>END</a:t>
            </a:r>
          </a:p>
        </p:txBody>
      </p:sp>
      <p:sp>
        <p:nvSpPr>
          <p:cNvPr id="11" name="Line Callout 2 10">
            <a:extLst>
              <a:ext uri="{FF2B5EF4-FFF2-40B4-BE49-F238E27FC236}">
                <a16:creationId xmlns:a16="http://schemas.microsoft.com/office/drawing/2014/main" id="{11B0AD6A-06F7-FA4D-87F1-5FE128F0FDA6}"/>
              </a:ext>
            </a:extLst>
          </p:cNvPr>
          <p:cNvSpPr/>
          <p:nvPr/>
        </p:nvSpPr>
        <p:spPr>
          <a:xfrm flipH="1">
            <a:off x="443346" y="3408041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156"/>
              <a:gd name="adj6" fmla="val -20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Atom ID</a:t>
            </a:r>
          </a:p>
        </p:txBody>
      </p:sp>
      <p:sp>
        <p:nvSpPr>
          <p:cNvPr id="12" name="Line Callout 2 11">
            <a:extLst>
              <a:ext uri="{FF2B5EF4-FFF2-40B4-BE49-F238E27FC236}">
                <a16:creationId xmlns:a16="http://schemas.microsoft.com/office/drawing/2014/main" id="{9909AAC2-895E-1546-928A-2E95E7EC48D4}"/>
              </a:ext>
            </a:extLst>
          </p:cNvPr>
          <p:cNvSpPr/>
          <p:nvPr/>
        </p:nvSpPr>
        <p:spPr>
          <a:xfrm flipH="1">
            <a:off x="1136073" y="4468014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09915"/>
              <a:gd name="adj6" fmla="val -24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Atom name</a:t>
            </a:r>
          </a:p>
        </p:txBody>
      </p:sp>
      <p:sp>
        <p:nvSpPr>
          <p:cNvPr id="13" name="Line Callout 2 12">
            <a:extLst>
              <a:ext uri="{FF2B5EF4-FFF2-40B4-BE49-F238E27FC236}">
                <a16:creationId xmlns:a16="http://schemas.microsoft.com/office/drawing/2014/main" id="{012E4026-60A2-B347-9DA4-89AB9F11F639}"/>
              </a:ext>
            </a:extLst>
          </p:cNvPr>
          <p:cNvSpPr/>
          <p:nvPr/>
        </p:nvSpPr>
        <p:spPr>
          <a:xfrm flipH="1">
            <a:off x="1828800" y="5527987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0605"/>
              <a:gd name="adj6" fmla="val -33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residue name</a:t>
            </a:r>
          </a:p>
        </p:txBody>
      </p:sp>
      <p:sp>
        <p:nvSpPr>
          <p:cNvPr id="14" name="Line Callout 2 13">
            <a:extLst>
              <a:ext uri="{FF2B5EF4-FFF2-40B4-BE49-F238E27FC236}">
                <a16:creationId xmlns:a16="http://schemas.microsoft.com/office/drawing/2014/main" id="{E615488C-FC82-6D4F-B71E-D7ACBD7E6A15}"/>
              </a:ext>
            </a:extLst>
          </p:cNvPr>
          <p:cNvSpPr/>
          <p:nvPr/>
        </p:nvSpPr>
        <p:spPr>
          <a:xfrm>
            <a:off x="4800897" y="5528010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4053"/>
              <a:gd name="adj6" fmla="val -15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Residue ID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D4A519-6B82-DE48-A530-6BB4738C2A1D}"/>
              </a:ext>
            </a:extLst>
          </p:cNvPr>
          <p:cNvSpPr/>
          <p:nvPr/>
        </p:nvSpPr>
        <p:spPr>
          <a:xfrm>
            <a:off x="4918364" y="1427018"/>
            <a:ext cx="4211781" cy="2528178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X, Y, Z coordinates</a:t>
            </a:r>
          </a:p>
        </p:txBody>
      </p:sp>
      <p:sp>
        <p:nvSpPr>
          <p:cNvPr id="17" name="Line Callout 2 16">
            <a:extLst>
              <a:ext uri="{FF2B5EF4-FFF2-40B4-BE49-F238E27FC236}">
                <a16:creationId xmlns:a16="http://schemas.microsoft.com/office/drawing/2014/main" id="{60865A7E-40CC-4243-B21C-468062D0283D}"/>
              </a:ext>
            </a:extLst>
          </p:cNvPr>
          <p:cNvSpPr/>
          <p:nvPr/>
        </p:nvSpPr>
        <p:spPr>
          <a:xfrm flipH="1">
            <a:off x="7841672" y="4468014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04743"/>
              <a:gd name="adj6" fmla="val -69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Occupancy</a:t>
            </a:r>
          </a:p>
        </p:txBody>
      </p:sp>
      <p:sp>
        <p:nvSpPr>
          <p:cNvPr id="18" name="Line Callout 2 17">
            <a:extLst>
              <a:ext uri="{FF2B5EF4-FFF2-40B4-BE49-F238E27FC236}">
                <a16:creationId xmlns:a16="http://schemas.microsoft.com/office/drawing/2014/main" id="{F8B8E2F1-95DC-2E4A-BAE4-45AE44A3647E}"/>
              </a:ext>
            </a:extLst>
          </p:cNvPr>
          <p:cNvSpPr/>
          <p:nvPr/>
        </p:nvSpPr>
        <p:spPr>
          <a:xfrm flipH="1">
            <a:off x="8797635" y="5527987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2329"/>
              <a:gd name="adj6" fmla="val -69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Beta</a:t>
            </a:r>
          </a:p>
        </p:txBody>
      </p:sp>
    </p:spTree>
    <p:extLst>
      <p:ext uri="{BB962C8B-B14F-4D97-AF65-F5344CB8AC3E}">
        <p14:creationId xmlns:p14="http://schemas.microsoft.com/office/powerpoint/2010/main" val="3948546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Topology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903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RESI        </a:t>
            </a:r>
            <a:r>
              <a:rPr lang="en-US" sz="2400" b="1" dirty="0"/>
              <a:t>SPCE</a:t>
            </a:r>
            <a:r>
              <a:rPr lang="en-US" sz="2400" dirty="0"/>
              <a:t>          0.00 </a:t>
            </a:r>
          </a:p>
          <a:p>
            <a:pPr marL="0" indent="0">
              <a:buNone/>
            </a:pPr>
            <a:r>
              <a:rPr lang="en-US" sz="2400" dirty="0"/>
              <a:t>GROUP</a:t>
            </a:r>
          </a:p>
          <a:p>
            <a:pPr marL="0" indent="0">
              <a:buNone/>
            </a:pPr>
            <a:r>
              <a:rPr lang="en-US" sz="2400" dirty="0"/>
              <a:t>ATOM    O1    </a:t>
            </a:r>
            <a:r>
              <a:rPr lang="en-US" sz="2400" b="1" dirty="0"/>
              <a:t>OT</a:t>
            </a:r>
            <a:r>
              <a:rPr lang="en-US" sz="2400" dirty="0"/>
              <a:t>      -0.847600  !       O1</a:t>
            </a:r>
          </a:p>
          <a:p>
            <a:pPr marL="0" indent="0">
              <a:buNone/>
            </a:pPr>
            <a:r>
              <a:rPr lang="en-US" sz="2400" dirty="0"/>
              <a:t>ATOM    H1    </a:t>
            </a:r>
            <a:r>
              <a:rPr lang="en-US" sz="2400" b="1" dirty="0"/>
              <a:t>HT</a:t>
            </a:r>
            <a:r>
              <a:rPr lang="en-US" sz="2400" dirty="0"/>
              <a:t>        0.423800  !      /   \</a:t>
            </a:r>
          </a:p>
          <a:p>
            <a:pPr marL="0" indent="0">
              <a:buNone/>
            </a:pPr>
            <a:r>
              <a:rPr lang="en-US" sz="2400" dirty="0"/>
              <a:t>ATOM    H2    </a:t>
            </a:r>
            <a:r>
              <a:rPr lang="en-US" sz="2400" b="1" dirty="0"/>
              <a:t>HT</a:t>
            </a:r>
            <a:r>
              <a:rPr lang="en-US" sz="2400" dirty="0"/>
              <a:t>        0.423800  !  H1     H2</a:t>
            </a:r>
          </a:p>
          <a:p>
            <a:pPr marL="0" indent="0">
              <a:buNone/>
            </a:pPr>
            <a:r>
              <a:rPr lang="en-US" sz="2400" dirty="0"/>
              <a:t>BOND 	O1 H1  	 O1 H2 </a:t>
            </a:r>
          </a:p>
          <a:p>
            <a:pPr marL="0" indent="0">
              <a:buNone/>
            </a:pPr>
            <a:r>
              <a:rPr lang="en-US" sz="2400" dirty="0"/>
              <a:t>PATCHING FIRS NONE LAST NONE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8509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Defines residue name</a:t>
            </a:r>
          </a:p>
          <a:p>
            <a:endParaRPr lang="en-US" dirty="0"/>
          </a:p>
          <a:p>
            <a:r>
              <a:rPr lang="en-US" dirty="0"/>
              <a:t>Maps atom name to atom type</a:t>
            </a:r>
          </a:p>
          <a:p>
            <a:endParaRPr lang="en-US" dirty="0"/>
          </a:p>
          <a:p>
            <a:r>
              <a:rPr lang="en-US" dirty="0"/>
              <a:t>Column 3 is the partial charge</a:t>
            </a:r>
          </a:p>
          <a:p>
            <a:endParaRPr lang="en-US" dirty="0"/>
          </a:p>
          <a:p>
            <a:r>
              <a:rPr lang="en-US" dirty="0"/>
              <a:t>Defines bonds between pairs of atoms.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504211" y="2753591"/>
            <a:ext cx="1518149" cy="2847107"/>
            <a:chOff x="2504211" y="2753591"/>
            <a:chExt cx="1518149" cy="2847107"/>
          </a:xfrm>
        </p:grpSpPr>
        <p:sp>
          <p:nvSpPr>
            <p:cNvPr id="8" name="Rectangle 7"/>
            <p:cNvSpPr/>
            <p:nvPr/>
          </p:nvSpPr>
          <p:spPr>
            <a:xfrm>
              <a:off x="2504211" y="2753591"/>
              <a:ext cx="50915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625206" y="5039589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56827" y="5120088"/>
              <a:ext cx="12736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Atom type</a:t>
              </a: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2779570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925385" y="2753591"/>
            <a:ext cx="1443744" cy="2847108"/>
            <a:chOff x="925385" y="2753591"/>
            <a:chExt cx="1443744" cy="2847108"/>
          </a:xfrm>
        </p:grpSpPr>
        <p:sp>
          <p:nvSpPr>
            <p:cNvPr id="7" name="Rectangle 6"/>
            <p:cNvSpPr/>
            <p:nvPr/>
          </p:nvSpPr>
          <p:spPr>
            <a:xfrm>
              <a:off x="1880755" y="2753591"/>
              <a:ext cx="48837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28551" y="5039590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25385" y="5103984"/>
              <a:ext cx="14003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Atom name</a:t>
              </a: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2214998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3288723" y="1819385"/>
            <a:ext cx="2241513" cy="2212288"/>
            <a:chOff x="3288723" y="1819385"/>
            <a:chExt cx="2241513" cy="2212288"/>
          </a:xfrm>
        </p:grpSpPr>
        <p:sp>
          <p:nvSpPr>
            <p:cNvPr id="20" name="Rectangle 19"/>
            <p:cNvSpPr/>
            <p:nvPr/>
          </p:nvSpPr>
          <p:spPr>
            <a:xfrm>
              <a:off x="3288723" y="2753591"/>
              <a:ext cx="1432217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022362" y="1819385"/>
              <a:ext cx="1507873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975387" y="1915273"/>
              <a:ext cx="15548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Partial charges</a:t>
              </a:r>
            </a:p>
          </p:txBody>
        </p:sp>
        <p:cxnSp>
          <p:nvCxnSpPr>
            <p:cNvPr id="24" name="Straight Connector 23"/>
            <p:cNvCxnSpPr>
              <a:endCxn id="20" idx="0"/>
            </p:cNvCxnSpPr>
            <p:nvPr/>
          </p:nvCxnSpPr>
          <p:spPr>
            <a:xfrm flipH="1">
              <a:off x="4004832" y="2380494"/>
              <a:ext cx="17528" cy="373097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7388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Bonds and Angles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0" y="1670248"/>
            <a:ext cx="56046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BONDS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!V(bond) = </a:t>
            </a:r>
            <a:r>
              <a:rPr lang="en-US" dirty="0" err="1"/>
              <a:t>Kb</a:t>
            </a:r>
            <a:r>
              <a:rPr lang="en-US" dirty="0"/>
              <a:t>(b - b0)**2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    </a:t>
            </a:r>
            <a:r>
              <a:rPr lang="en-US" dirty="0" err="1">
                <a:solidFill>
                  <a:srgbClr val="FF0000"/>
                </a:solidFill>
              </a:rPr>
              <a:t>Kb</a:t>
            </a:r>
            <a:r>
              <a:rPr lang="en-US" dirty="0">
                <a:solidFill>
                  <a:srgbClr val="FF0000"/>
                </a:solidFill>
              </a:rPr>
              <a:t>(K/mole/A**2)     </a:t>
            </a:r>
            <a:r>
              <a:rPr lang="en-US" dirty="0"/>
              <a:t>b0 (A)        description</a:t>
            </a:r>
          </a:p>
          <a:p>
            <a:r>
              <a:rPr lang="en-US" dirty="0"/>
              <a:t>OT       HT        9999999999            1.000         ! Fixed.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/>
              <p:nvPr/>
            </p:nvSpPr>
            <p:spPr>
              <a:xfrm>
                <a:off x="889739" y="5538678"/>
                <a:ext cx="394563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𝑏𝑜𝑛𝑑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𝑏𝑜𝑛𝑑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𝑏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739" y="5538678"/>
                <a:ext cx="3945632" cy="523220"/>
              </a:xfrm>
              <a:prstGeom prst="rect">
                <a:avLst/>
              </a:prstGeom>
              <a:blipFill>
                <a:blip r:embed="rId3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C64394A6-3566-5C43-A560-F1F84CCBC224}"/>
              </a:ext>
            </a:extLst>
          </p:cNvPr>
          <p:cNvGrpSpPr>
            <a:grpSpLocks noChangeAspect="1"/>
          </p:cNvGrpSpPr>
          <p:nvPr/>
        </p:nvGrpSpPr>
        <p:grpSpPr>
          <a:xfrm>
            <a:off x="1194835" y="3864547"/>
            <a:ext cx="2837951" cy="1463040"/>
            <a:chOff x="6878024" y="4516582"/>
            <a:chExt cx="3413066" cy="17595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10DB2C-B836-7F4A-9F05-E0DF0426EA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18" name="Left-Right Arrow 17">
              <a:extLst>
                <a:ext uri="{FF2B5EF4-FFF2-40B4-BE49-F238E27FC236}">
                  <a16:creationId xmlns:a16="http://schemas.microsoft.com/office/drawing/2014/main" id="{CE5B737F-B011-3940-9DAC-D35BC1968015}"/>
                </a:ext>
              </a:extLst>
            </p:cNvPr>
            <p:cNvSpPr/>
            <p:nvPr/>
          </p:nvSpPr>
          <p:spPr>
            <a:xfrm rot="19472632">
              <a:off x="6878024" y="4967545"/>
              <a:ext cx="1347777" cy="266657"/>
            </a:xfrm>
            <a:prstGeom prst="leftRightArrow">
              <a:avLst>
                <a:gd name="adj1" fmla="val 27767"/>
                <a:gd name="adj2" fmla="val 500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C8B52368-393C-8545-9B4B-54CDDA63FB86}"/>
              </a:ext>
            </a:extLst>
          </p:cNvPr>
          <p:cNvSpPr/>
          <p:nvPr/>
        </p:nvSpPr>
        <p:spPr>
          <a:xfrm>
            <a:off x="6186351" y="1674150"/>
            <a:ext cx="56144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ANGLES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!V(angle) = </a:t>
            </a:r>
            <a:r>
              <a:rPr lang="en-US" dirty="0" err="1"/>
              <a:t>Ktheta</a:t>
            </a:r>
            <a:r>
              <a:rPr lang="en-US" dirty="0"/>
              <a:t>(Theta - Theta0)**2!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Ktheta</a:t>
            </a:r>
            <a:r>
              <a:rPr lang="en-US" dirty="0">
                <a:solidFill>
                  <a:srgbClr val="FF0000"/>
                </a:solidFill>
              </a:rPr>
              <a:t>(K/mole/rad**2)    </a:t>
            </a:r>
            <a:r>
              <a:rPr lang="en-US" dirty="0"/>
              <a:t>Theta0(degree) </a:t>
            </a:r>
          </a:p>
          <a:p>
            <a:r>
              <a:rPr lang="en-US" dirty="0"/>
              <a:t>HT     OT      HT     9999999999                       109.50 ! fixed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A6A6961-FA03-2E40-9811-489CCB6A7721}"/>
                  </a:ext>
                </a:extLst>
              </p:cNvPr>
              <p:cNvSpPr/>
              <p:nvPr/>
            </p:nvSpPr>
            <p:spPr>
              <a:xfrm>
                <a:off x="6723789" y="5495012"/>
                <a:ext cx="4046108" cy="566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𝑏𝑒𝑛𝑑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𝑎𝑛𝑔𝑙𝑒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A6A6961-FA03-2E40-9811-489CCB6A77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3789" y="5495012"/>
                <a:ext cx="4046108" cy="566886"/>
              </a:xfrm>
              <a:prstGeom prst="rect">
                <a:avLst/>
              </a:prstGeom>
              <a:blipFill>
                <a:blip r:embed="rId5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3F27BA2C-CCBE-C746-A5E4-A65A61C92D69}"/>
              </a:ext>
            </a:extLst>
          </p:cNvPr>
          <p:cNvGrpSpPr>
            <a:grpSpLocks noChangeAspect="1"/>
          </p:cNvGrpSpPr>
          <p:nvPr/>
        </p:nvGrpSpPr>
        <p:grpSpPr>
          <a:xfrm>
            <a:off x="7539101" y="3795331"/>
            <a:ext cx="2711202" cy="1532256"/>
            <a:chOff x="7177748" y="4516582"/>
            <a:chExt cx="3113342" cy="175952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E27083D-6E17-ED44-850D-9500C2F43D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22" name="Curved Up Arrow 21">
              <a:extLst>
                <a:ext uri="{FF2B5EF4-FFF2-40B4-BE49-F238E27FC236}">
                  <a16:creationId xmlns:a16="http://schemas.microsoft.com/office/drawing/2014/main" id="{BE690D76-F718-994C-AA41-6AC9D8505402}"/>
                </a:ext>
              </a:extLst>
            </p:cNvPr>
            <p:cNvSpPr/>
            <p:nvPr/>
          </p:nvSpPr>
          <p:spPr>
            <a:xfrm>
              <a:off x="8024490" y="5682431"/>
              <a:ext cx="1365134" cy="507782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4361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Dihedrals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758314" y="1825252"/>
            <a:ext cx="6401021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DIHEDRALS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 V(dihedral) = </a:t>
            </a:r>
            <a:r>
              <a:rPr lang="en-US" sz="2200" dirty="0" err="1"/>
              <a:t>Kchi</a:t>
            </a:r>
            <a:r>
              <a:rPr lang="en-US" sz="2200" dirty="0"/>
              <a:t>(1 + cos(n(chi) - delta))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!atom types         </a:t>
            </a:r>
            <a:r>
              <a:rPr lang="en-US" sz="2200" dirty="0" err="1">
                <a:solidFill>
                  <a:srgbClr val="FF0000"/>
                </a:solidFill>
              </a:rPr>
              <a:t>Kchi</a:t>
            </a:r>
            <a:r>
              <a:rPr lang="en-US" sz="2200" dirty="0">
                <a:solidFill>
                  <a:srgbClr val="FF0000"/>
                </a:solidFill>
              </a:rPr>
              <a:t>(K/mole)        n     </a:t>
            </a:r>
            <a:r>
              <a:rPr lang="en-US" sz="2200" dirty="0"/>
              <a:t>delta(degree) </a:t>
            </a:r>
          </a:p>
          <a:p>
            <a:r>
              <a:rPr lang="en-US" sz="2200" dirty="0"/>
              <a:t>X   CH2 CH2 X           0.000000          0         0.0    ! </a:t>
            </a:r>
          </a:p>
          <a:p>
            <a:r>
              <a:rPr lang="en-US" sz="2200" dirty="0"/>
              <a:t>X   CH2 CH2 X       355.029964          1        0.0    ! </a:t>
            </a:r>
          </a:p>
          <a:p>
            <a:r>
              <a:rPr lang="en-US" sz="2200" dirty="0"/>
              <a:t>X   CH2 CH2 X        -68.189775          2    180.0   ! </a:t>
            </a:r>
          </a:p>
          <a:p>
            <a:r>
              <a:rPr lang="en-US" sz="2200" dirty="0"/>
              <a:t>X   CH2 CH2 X       791.317812          3         0.0   !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7D091E3-92E1-FF42-9A53-613BC0A66DB6}"/>
              </a:ext>
            </a:extLst>
          </p:cNvPr>
          <p:cNvGrpSpPr>
            <a:grpSpLocks noChangeAspect="1"/>
          </p:cNvGrpSpPr>
          <p:nvPr/>
        </p:nvGrpSpPr>
        <p:grpSpPr>
          <a:xfrm>
            <a:off x="7274490" y="1872888"/>
            <a:ext cx="3716336" cy="2111555"/>
            <a:chOff x="6549061" y="5069608"/>
            <a:chExt cx="2069831" cy="117604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576B9A8-3FF4-794A-9D3A-8A995FD43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9061" y="5069608"/>
              <a:ext cx="2069831" cy="1176040"/>
            </a:xfrm>
            <a:prstGeom prst="rect">
              <a:avLst/>
            </a:prstGeom>
          </p:spPr>
        </p:pic>
        <p:sp>
          <p:nvSpPr>
            <p:cNvPr id="17" name="Curved Up Arrow 16">
              <a:extLst>
                <a:ext uri="{FF2B5EF4-FFF2-40B4-BE49-F238E27FC236}">
                  <a16:creationId xmlns:a16="http://schemas.microsoft.com/office/drawing/2014/main" id="{759E68F5-DAC8-8249-BDFA-A3EEDC1BDA71}"/>
                </a:ext>
              </a:extLst>
            </p:cNvPr>
            <p:cNvSpPr/>
            <p:nvPr/>
          </p:nvSpPr>
          <p:spPr>
            <a:xfrm rot="8253052">
              <a:off x="7310117" y="5575369"/>
              <a:ext cx="776321" cy="337542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tx1"/>
                </a:solidFill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3ECAFC7-B8D2-AE41-AF71-EF79AB236DDC}"/>
                  </a:ext>
                </a:extLst>
              </p:cNvPr>
              <p:cNvSpPr/>
              <p:nvPr/>
            </p:nvSpPr>
            <p:spPr>
              <a:xfrm>
                <a:off x="6484210" y="4736740"/>
                <a:ext cx="5334281" cy="126893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𝑡𝑜𝑟𝑠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=0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80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𝜙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3ECAFC7-B8D2-AE41-AF71-EF79AB236D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4210" y="4736740"/>
                <a:ext cx="5334281" cy="1268937"/>
              </a:xfrm>
              <a:prstGeom prst="rect">
                <a:avLst/>
              </a:prstGeom>
              <a:blipFill>
                <a:blip r:embed="rId4"/>
                <a:stretch>
                  <a:fillRect t="-105941" b="-1613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3240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Nonbonded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407153" y="1442892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/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𝑉𝐷𝑊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800">
                              <a:latin typeface="Cambria Math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/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−6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6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den>
                          </m:f>
                          <m:r>
                            <a:rPr lang="en-US" sz="2800">
                              <a:latin typeface="Cambria Math" charset="0"/>
                            </a:rPr>
                            <m:t>−6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  <a:blipFill>
                <a:blip r:embed="rId3"/>
                <a:stretch>
                  <a:fillRect t="-50667" b="-18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7A5DB3F6-7190-BD49-8BB3-ABF91A751A39}"/>
              </a:ext>
            </a:extLst>
          </p:cNvPr>
          <p:cNvSpPr/>
          <p:nvPr/>
        </p:nvSpPr>
        <p:spPr>
          <a:xfrm>
            <a:off x="258103" y="2120491"/>
            <a:ext cx="11675793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NONBONDED_MIE 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 V(</a:t>
            </a:r>
            <a:r>
              <a:rPr lang="en-US" sz="2200" dirty="0" err="1"/>
              <a:t>mie</a:t>
            </a:r>
            <a:r>
              <a:rPr lang="en-US" sz="2200" dirty="0"/>
              <a:t>) = 4*eps*((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)**n-(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)**6)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!atom type	eps(</a:t>
            </a:r>
            <a:r>
              <a:rPr lang="en-US" sz="2200" dirty="0">
                <a:solidFill>
                  <a:srgbClr val="FF0000"/>
                </a:solidFill>
              </a:rPr>
              <a:t>K</a:t>
            </a:r>
            <a:r>
              <a:rPr lang="en-US" sz="2200" dirty="0"/>
              <a:t>)</a:t>
            </a:r>
            <a:r>
              <a:rPr lang="en-US" sz="2200" dirty="0">
                <a:solidFill>
                  <a:srgbClr val="FF0000"/>
                </a:solidFill>
              </a:rPr>
              <a:t> 	sigma</a:t>
            </a:r>
            <a:r>
              <a:rPr lang="en-US" sz="2200" dirty="0"/>
              <a:t>(A)</a:t>
            </a:r>
            <a:r>
              <a:rPr lang="en-US" sz="2200" dirty="0">
                <a:solidFill>
                  <a:srgbClr val="FF0000"/>
                </a:solidFill>
              </a:rPr>
              <a:t>	n	</a:t>
            </a:r>
            <a:r>
              <a:rPr lang="en-US" sz="2200" dirty="0"/>
              <a:t>eps,1-4(</a:t>
            </a:r>
            <a:r>
              <a:rPr lang="en-US" sz="2200" dirty="0">
                <a:solidFill>
                  <a:srgbClr val="FF0000"/>
                </a:solidFill>
              </a:rPr>
              <a:t>K</a:t>
            </a:r>
            <a:r>
              <a:rPr lang="en-US" sz="2200" dirty="0"/>
              <a:t>)</a:t>
            </a:r>
            <a:r>
              <a:rPr lang="en-US" sz="2200" dirty="0">
                <a:solidFill>
                  <a:srgbClr val="FF0000"/>
                </a:solidFill>
              </a:rPr>
              <a:t> 	sigma,1-4</a:t>
            </a:r>
            <a:r>
              <a:rPr lang="en-US" sz="2200" dirty="0"/>
              <a:t>(A)</a:t>
            </a:r>
            <a:r>
              <a:rPr lang="en-US" sz="2200" dirty="0">
                <a:solidFill>
                  <a:srgbClr val="FF0000"/>
                </a:solidFill>
              </a:rPr>
              <a:t>	n,1-4     !description</a:t>
            </a:r>
            <a:endParaRPr lang="en-US" sz="2200" dirty="0"/>
          </a:p>
          <a:p>
            <a:r>
              <a:rPr lang="en-US" sz="2200" dirty="0"/>
              <a:t>OT    	            78.2054     3.167	              12   	 0.00		0.000		0 	! SPCE</a:t>
            </a:r>
          </a:p>
          <a:p>
            <a:r>
              <a:rPr lang="en-US" sz="2200" dirty="0"/>
              <a:t>HT     		0.0000     0.000      	12   	 0.00	     	0.000      	0 	! SPCE</a:t>
            </a:r>
          </a:p>
        </p:txBody>
      </p:sp>
    </p:spTree>
    <p:extLst>
      <p:ext uri="{BB962C8B-B14F-4D97-AF65-F5344CB8AC3E}">
        <p14:creationId xmlns:p14="http://schemas.microsoft.com/office/powerpoint/2010/main" val="3919840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Nonbonded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/>
              <p:nvPr/>
            </p:nvSpPr>
            <p:spPr>
              <a:xfrm>
                <a:off x="2432400" y="5047658"/>
                <a:ext cx="7327199" cy="1220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𝑉𝐷𝑊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𝑚𝑖𝑛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800">
                              <a:latin typeface="Cambria Math" charset="0"/>
                            </a:rPr>
                            <m:t>−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𝑚𝑖𝑛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2400" y="5047658"/>
                <a:ext cx="7327199" cy="122027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FF481490-6470-634B-9EE1-8782BB4406AC}"/>
              </a:ext>
            </a:extLst>
          </p:cNvPr>
          <p:cNvSpPr/>
          <p:nvPr/>
        </p:nvSpPr>
        <p:spPr>
          <a:xfrm>
            <a:off x="122830" y="2016234"/>
            <a:ext cx="1194972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NONBONDED 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 V(LJ) = </a:t>
            </a:r>
            <a:r>
              <a:rPr lang="en-US" sz="2200" dirty="0" err="1"/>
              <a:t>eps,i,j</a:t>
            </a:r>
            <a:r>
              <a:rPr lang="en-US" sz="2200" dirty="0"/>
              <a:t>[(</a:t>
            </a:r>
            <a:r>
              <a:rPr lang="en-US" sz="2200" dirty="0" err="1"/>
              <a:t>Rmin,i,j</a:t>
            </a:r>
            <a:r>
              <a:rPr lang="en-US" sz="2200" dirty="0"/>
              <a:t>/</a:t>
            </a:r>
            <a:r>
              <a:rPr lang="en-US" sz="2200" dirty="0" err="1"/>
              <a:t>ri,j</a:t>
            </a:r>
            <a:r>
              <a:rPr lang="en-US" sz="2200" dirty="0"/>
              <a:t>)**12 - 2(</a:t>
            </a:r>
            <a:r>
              <a:rPr lang="en-US" sz="2200" dirty="0" err="1"/>
              <a:t>Rmin,i,j</a:t>
            </a:r>
            <a:r>
              <a:rPr lang="en-US" sz="2200" dirty="0"/>
              <a:t>/</a:t>
            </a:r>
            <a:r>
              <a:rPr lang="en-US" sz="2200" dirty="0" err="1"/>
              <a:t>ri,j</a:t>
            </a:r>
            <a:r>
              <a:rPr lang="en-US" sz="2200" dirty="0"/>
              <a:t>)**6]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!atom type	</a:t>
            </a:r>
            <a:r>
              <a:rPr lang="en-US" sz="2200" dirty="0">
                <a:solidFill>
                  <a:srgbClr val="FF0000"/>
                </a:solidFill>
              </a:rPr>
              <a:t>ignored	         </a:t>
            </a:r>
            <a:r>
              <a:rPr lang="en-US" sz="2200" dirty="0"/>
              <a:t>eps</a:t>
            </a:r>
            <a:r>
              <a:rPr lang="en-US" sz="2200" dirty="0">
                <a:solidFill>
                  <a:srgbClr val="FF0000"/>
                </a:solidFill>
              </a:rPr>
              <a:t>	</a:t>
            </a:r>
            <a:r>
              <a:rPr lang="en-US" sz="2200" dirty="0" err="1">
                <a:solidFill>
                  <a:srgbClr val="FF0000"/>
                </a:solidFill>
              </a:rPr>
              <a:t>Rmin</a:t>
            </a:r>
            <a:r>
              <a:rPr lang="en-US" sz="2200" dirty="0">
                <a:solidFill>
                  <a:srgbClr val="FF0000"/>
                </a:solidFill>
              </a:rPr>
              <a:t>/2	        ignored	</a:t>
            </a:r>
            <a:r>
              <a:rPr lang="en-US" sz="2200" dirty="0"/>
              <a:t>eps,1-4</a:t>
            </a:r>
            <a:r>
              <a:rPr lang="en-US" sz="2200" dirty="0">
                <a:solidFill>
                  <a:srgbClr val="FF0000"/>
                </a:solidFill>
              </a:rPr>
              <a:t>	           </a:t>
            </a:r>
            <a:r>
              <a:rPr lang="en-US" sz="2200" dirty="0" err="1">
                <a:solidFill>
                  <a:srgbClr val="FF0000"/>
                </a:solidFill>
              </a:rPr>
              <a:t>Rmin</a:t>
            </a:r>
            <a:r>
              <a:rPr lang="en-US" sz="2200" dirty="0">
                <a:solidFill>
                  <a:srgbClr val="FF0000"/>
                </a:solidFill>
              </a:rPr>
              <a:t>/2,1-4   </a:t>
            </a:r>
            <a:r>
              <a:rPr lang="en-US" sz="2200" dirty="0"/>
              <a:t>!description</a:t>
            </a:r>
          </a:p>
          <a:p>
            <a:r>
              <a:rPr lang="en-US" sz="2200" dirty="0"/>
              <a:t>!</a:t>
            </a:r>
            <a:r>
              <a:rPr lang="en-US" sz="2200" dirty="0">
                <a:solidFill>
                  <a:srgbClr val="FF0000"/>
                </a:solidFill>
              </a:rPr>
              <a:t>		     </a:t>
            </a:r>
            <a:r>
              <a:rPr lang="en-US" sz="2200" dirty="0"/>
              <a:t>-	     (</a:t>
            </a:r>
            <a:r>
              <a:rPr lang="en-US" sz="2200" dirty="0">
                <a:solidFill>
                  <a:srgbClr val="FF0000"/>
                </a:solidFill>
              </a:rPr>
              <a:t>kcal/</a:t>
            </a:r>
            <a:r>
              <a:rPr lang="en-US" sz="2200" dirty="0" err="1">
                <a:solidFill>
                  <a:srgbClr val="FF0000"/>
                </a:solidFill>
              </a:rPr>
              <a:t>mol</a:t>
            </a:r>
            <a:r>
              <a:rPr lang="en-US" sz="2200" dirty="0"/>
              <a:t>)	   (A)	              -           (</a:t>
            </a:r>
            <a:r>
              <a:rPr lang="en-US" sz="2200" dirty="0">
                <a:solidFill>
                  <a:srgbClr val="FF0000"/>
                </a:solidFill>
              </a:rPr>
              <a:t>kcal/</a:t>
            </a:r>
            <a:r>
              <a:rPr lang="en-US" sz="2200" dirty="0" err="1">
                <a:solidFill>
                  <a:srgbClr val="FF0000"/>
                </a:solidFill>
              </a:rPr>
              <a:t>mol</a:t>
            </a:r>
            <a:r>
              <a:rPr lang="en-US" sz="2200" dirty="0"/>
              <a:t>)</a:t>
            </a:r>
            <a:r>
              <a:rPr lang="en-US" sz="2200" dirty="0">
                <a:solidFill>
                  <a:srgbClr val="FF0000"/>
                </a:solidFill>
              </a:rPr>
              <a:t>              </a:t>
            </a:r>
            <a:r>
              <a:rPr lang="en-US" sz="2200" dirty="0"/>
              <a:t>(A) </a:t>
            </a:r>
          </a:p>
          <a:p>
            <a:r>
              <a:rPr lang="en-US" sz="2200" dirty="0"/>
              <a:t>OT    		 0.0          -0.15541         1.7774185          0.0 	0.00 		0.00	      ! SPCE</a:t>
            </a:r>
          </a:p>
          <a:p>
            <a:r>
              <a:rPr lang="en-US" sz="2200" dirty="0"/>
              <a:t>HT    		 0.0           0.00000          0.0000000         0.0 	0.00 		0.00	      ! SPCE</a:t>
            </a:r>
          </a:p>
        </p:txBody>
      </p:sp>
    </p:spTree>
    <p:extLst>
      <p:ext uri="{BB962C8B-B14F-4D97-AF65-F5344CB8AC3E}">
        <p14:creationId xmlns:p14="http://schemas.microsoft.com/office/powerpoint/2010/main" val="1202311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</a:t>
            </a:r>
            <a:r>
              <a:rPr lang="en-US" dirty="0" err="1"/>
              <a:t>Nonbonded</a:t>
            </a:r>
            <a:r>
              <a:rPr lang="en-US" dirty="0"/>
              <a:t> Fix (</a:t>
            </a:r>
            <a:r>
              <a:rPr lang="en-US" dirty="0" err="1"/>
              <a:t>adsorbates</a:t>
            </a:r>
            <a:r>
              <a:rPr lang="en-US" dirty="0"/>
              <a:t>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5DB3F6-7190-BD49-8BB3-ABF91A751A39}"/>
              </a:ext>
            </a:extLst>
          </p:cNvPr>
          <p:cNvSpPr/>
          <p:nvPr/>
        </p:nvSpPr>
        <p:spPr>
          <a:xfrm>
            <a:off x="581669" y="2175988"/>
            <a:ext cx="1137376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NBFIX_MIE 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 V(</a:t>
            </a:r>
            <a:r>
              <a:rPr lang="en-US" sz="2200" dirty="0" err="1"/>
              <a:t>mie</a:t>
            </a:r>
            <a:r>
              <a:rPr lang="en-US" sz="2200" dirty="0"/>
              <a:t>) = 4*eps*((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)**n-(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)**6)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!type1    type2	eps(</a:t>
            </a:r>
            <a:r>
              <a:rPr lang="en-US" sz="2200" dirty="0">
                <a:solidFill>
                  <a:srgbClr val="FF0000"/>
                </a:solidFill>
              </a:rPr>
              <a:t>K</a:t>
            </a:r>
            <a:r>
              <a:rPr lang="en-US" sz="2200" dirty="0"/>
              <a:t>)</a:t>
            </a:r>
            <a:r>
              <a:rPr lang="en-US" sz="2200" dirty="0">
                <a:solidFill>
                  <a:srgbClr val="FF0000"/>
                </a:solidFill>
              </a:rPr>
              <a:t> 	sigma</a:t>
            </a:r>
            <a:r>
              <a:rPr lang="en-US" sz="2200" dirty="0"/>
              <a:t>(A)	n	eps,1-4(</a:t>
            </a:r>
            <a:r>
              <a:rPr lang="en-US" sz="2200" dirty="0">
                <a:solidFill>
                  <a:srgbClr val="FF0000"/>
                </a:solidFill>
              </a:rPr>
              <a:t>K</a:t>
            </a:r>
            <a:r>
              <a:rPr lang="en-US" sz="2200" dirty="0"/>
              <a:t>) 	</a:t>
            </a:r>
            <a:r>
              <a:rPr lang="en-US" sz="2200" dirty="0">
                <a:solidFill>
                  <a:srgbClr val="FF0000"/>
                </a:solidFill>
              </a:rPr>
              <a:t>sigma</a:t>
            </a:r>
            <a:r>
              <a:rPr lang="en-US" sz="2200" dirty="0"/>
              <a:t>,1-4(A)	n,1-4 !description</a:t>
            </a:r>
          </a:p>
          <a:p>
            <a:r>
              <a:rPr lang="en-US" sz="2200" dirty="0"/>
              <a:t>C   	C     	0.00	0.000		0   	 0.00		0.000		0        ! </a:t>
            </a:r>
          </a:p>
          <a:p>
            <a:r>
              <a:rPr lang="en-US" sz="2200" dirty="0"/>
              <a:t>C   	H     	0.00	0.000		0      	 0.00      	0.000		0        ! </a:t>
            </a:r>
          </a:p>
          <a:p>
            <a:r>
              <a:rPr lang="en-US" sz="2200" dirty="0"/>
              <a:t>C   	O      	0.00       0.000      	0   	 0.00	     	0.000      	0        ! </a:t>
            </a:r>
          </a:p>
          <a:p>
            <a:r>
              <a:rPr lang="en-US" sz="2200" dirty="0"/>
              <a:t>C   	ZN      	0.00       0.000      	0   	 0.00	     	0.000      	0        !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A619E4F-EC7E-C743-8DA4-4A8125138092}"/>
                  </a:ext>
                </a:extLst>
              </p:cNvPr>
              <p:cNvSpPr/>
              <p:nvPr/>
            </p:nvSpPr>
            <p:spPr>
              <a:xfrm>
                <a:off x="581669" y="5534716"/>
                <a:ext cx="3121304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𝜎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A619E4F-EC7E-C743-8DA4-4A81251380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669" y="5534716"/>
                <a:ext cx="3121304" cy="588751"/>
              </a:xfrm>
              <a:prstGeom prst="rect">
                <a:avLst/>
              </a:prstGeom>
              <a:blipFill>
                <a:blip r:embed="rId3"/>
                <a:stretch>
                  <a:fillRect t="-108511" r="-2834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14C8A1E-CA6F-A44B-AA85-DA08DCF35E55}"/>
                  </a:ext>
                </a:extLst>
              </p:cNvPr>
              <p:cNvSpPr/>
              <p:nvPr/>
            </p:nvSpPr>
            <p:spPr>
              <a:xfrm>
                <a:off x="5018076" y="5522021"/>
                <a:ext cx="2155847" cy="6141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𝑗𝑗</m:t>
                              </m:r>
                            </m:sub>
                          </m:sSub>
                        </m:e>
                      </m:ra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14C8A1E-CA6F-A44B-AA85-DA08DCF35E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8076" y="5522021"/>
                <a:ext cx="2155847" cy="614142"/>
              </a:xfrm>
              <a:prstGeom prst="rect">
                <a:avLst/>
              </a:prstGeom>
              <a:blipFill>
                <a:blip r:embed="rId4"/>
                <a:stretch>
                  <a:fillRect b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A40604C-CB15-9445-82C0-6A46E811B0C6}"/>
                  </a:ext>
                </a:extLst>
              </p:cNvPr>
              <p:cNvSpPr/>
              <p:nvPr/>
            </p:nvSpPr>
            <p:spPr>
              <a:xfrm>
                <a:off x="8173249" y="5534715"/>
                <a:ext cx="3180551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A40604C-CB15-9445-82C0-6A46E811B0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3249" y="5534715"/>
                <a:ext cx="3180551" cy="588751"/>
              </a:xfrm>
              <a:prstGeom prst="rect">
                <a:avLst/>
              </a:prstGeom>
              <a:blipFill>
                <a:blip r:embed="rId5"/>
                <a:stretch>
                  <a:fillRect t="-108511" r="-2789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3344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</a:t>
            </a:r>
            <a:r>
              <a:rPr lang="en-US" dirty="0" err="1"/>
              <a:t>Nonbonded</a:t>
            </a:r>
            <a:r>
              <a:rPr lang="en-US" dirty="0"/>
              <a:t> Fix (</a:t>
            </a:r>
            <a:r>
              <a:rPr lang="en-US" dirty="0" err="1"/>
              <a:t>adsorbates</a:t>
            </a:r>
            <a:r>
              <a:rPr lang="en-US" dirty="0"/>
              <a:t>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481490-6470-634B-9EE1-8782BB4406AC}"/>
              </a:ext>
            </a:extLst>
          </p:cNvPr>
          <p:cNvSpPr/>
          <p:nvPr/>
        </p:nvSpPr>
        <p:spPr>
          <a:xfrm>
            <a:off x="271785" y="1566740"/>
            <a:ext cx="11648429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NBFIX 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 V(LJ) = </a:t>
            </a:r>
            <a:r>
              <a:rPr lang="en-US" sz="2200" dirty="0" err="1"/>
              <a:t>Eps,i,j</a:t>
            </a:r>
            <a:r>
              <a:rPr lang="en-US" sz="2200" dirty="0"/>
              <a:t>[(</a:t>
            </a:r>
            <a:r>
              <a:rPr lang="en-US" sz="2200" dirty="0" err="1"/>
              <a:t>Rmin,i,j</a:t>
            </a:r>
            <a:r>
              <a:rPr lang="en-US" sz="2200" dirty="0"/>
              <a:t>/</a:t>
            </a:r>
            <a:r>
              <a:rPr lang="en-US" sz="2200" dirty="0" err="1"/>
              <a:t>ri,j</a:t>
            </a:r>
            <a:r>
              <a:rPr lang="en-US" sz="2200" dirty="0"/>
              <a:t>)**12 - 2(</a:t>
            </a:r>
            <a:r>
              <a:rPr lang="en-US" sz="2200" dirty="0" err="1"/>
              <a:t>Rmin,i,j</a:t>
            </a:r>
            <a:r>
              <a:rPr lang="en-US" sz="2200" dirty="0"/>
              <a:t>/</a:t>
            </a:r>
            <a:r>
              <a:rPr lang="en-US" sz="2200" dirty="0" err="1"/>
              <a:t>ri,j</a:t>
            </a:r>
            <a:r>
              <a:rPr lang="en-US" sz="2200" dirty="0"/>
              <a:t>)**6]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 type1    type2 	ignored		eps	</a:t>
            </a:r>
            <a:r>
              <a:rPr lang="en-US" sz="2200" dirty="0" err="1">
                <a:solidFill>
                  <a:srgbClr val="FF0000"/>
                </a:solidFill>
              </a:rPr>
              <a:t>Rmin</a:t>
            </a:r>
            <a:r>
              <a:rPr lang="en-US" sz="2200" dirty="0"/>
              <a:t>	ignored	           eps,1-4	        </a:t>
            </a:r>
            <a:r>
              <a:rPr lang="en-US" sz="2200" dirty="0">
                <a:solidFill>
                  <a:srgbClr val="FF0000"/>
                </a:solidFill>
              </a:rPr>
              <a:t>Rmin</a:t>
            </a:r>
            <a:r>
              <a:rPr lang="en-US" sz="2200" dirty="0"/>
              <a:t>,1-4  !description</a:t>
            </a:r>
          </a:p>
          <a:p>
            <a:r>
              <a:rPr lang="en-US" sz="2200" dirty="0"/>
              <a:t>!     -    	     - 	       -	      (</a:t>
            </a:r>
            <a:r>
              <a:rPr lang="en-US" sz="2200" dirty="0">
                <a:solidFill>
                  <a:srgbClr val="FF0000"/>
                </a:solidFill>
              </a:rPr>
              <a:t>Kcal/</a:t>
            </a:r>
            <a:r>
              <a:rPr lang="en-US" sz="2200" dirty="0" err="1">
                <a:solidFill>
                  <a:srgbClr val="FF0000"/>
                </a:solidFill>
              </a:rPr>
              <a:t>mol</a:t>
            </a:r>
            <a:r>
              <a:rPr lang="en-US" sz="2200" dirty="0"/>
              <a:t>)	(A)	     -	         (</a:t>
            </a:r>
            <a:r>
              <a:rPr lang="en-US" sz="2200" dirty="0">
                <a:solidFill>
                  <a:srgbClr val="FF0000"/>
                </a:solidFill>
              </a:rPr>
              <a:t>Kcal/</a:t>
            </a:r>
            <a:r>
              <a:rPr lang="en-US" sz="2200" dirty="0" err="1">
                <a:solidFill>
                  <a:srgbClr val="FF0000"/>
                </a:solidFill>
              </a:rPr>
              <a:t>mol</a:t>
            </a:r>
            <a:r>
              <a:rPr lang="en-US" sz="2200" dirty="0"/>
              <a:t>)	              (A) </a:t>
            </a:r>
          </a:p>
          <a:p>
            <a:r>
              <a:rPr lang="en-US" sz="2200" dirty="0"/>
              <a:t>C  	 C    	 0.0      	          0.000        0.000	   0.0 		0.00 		0.00    ! </a:t>
            </a:r>
          </a:p>
          <a:p>
            <a:r>
              <a:rPr lang="en-US" sz="2200" dirty="0"/>
              <a:t>C  	 H    	 0.0      	          0.000        0.000        0.0 		0.00 		0.00    ! </a:t>
            </a:r>
          </a:p>
          <a:p>
            <a:r>
              <a:rPr lang="en-US" sz="2200" dirty="0"/>
              <a:t>C  	 O	 0.0      	          0.000        0.000	   0.0 		0.00 		0.00    ! </a:t>
            </a:r>
          </a:p>
          <a:p>
            <a:r>
              <a:rPr lang="en-US" sz="2200" dirty="0"/>
              <a:t>C   	ZN   	 0.0      	          0.000        0.000	   0.0 		0.00 		0.00    !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CE57288-AF6E-DE40-85E4-03A898980D52}"/>
                  </a:ext>
                </a:extLst>
              </p:cNvPr>
              <p:cNvSpPr/>
              <p:nvPr/>
            </p:nvSpPr>
            <p:spPr>
              <a:xfrm>
                <a:off x="1782672" y="5154480"/>
                <a:ext cx="3121304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𝜎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CE57288-AF6E-DE40-85E4-03A898980D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2672" y="5154480"/>
                <a:ext cx="3121304" cy="588751"/>
              </a:xfrm>
              <a:prstGeom prst="rect">
                <a:avLst/>
              </a:prstGeom>
              <a:blipFill>
                <a:blip r:embed="rId3"/>
                <a:stretch>
                  <a:fillRect t="-106383" r="-3239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4C5D7B-49C3-CB4E-B300-0E2AA61D089D}"/>
                  </a:ext>
                </a:extLst>
              </p:cNvPr>
              <p:cNvSpPr/>
              <p:nvPr/>
            </p:nvSpPr>
            <p:spPr>
              <a:xfrm>
                <a:off x="7397087" y="5154480"/>
                <a:ext cx="2155847" cy="6141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𝑗𝑗</m:t>
                              </m:r>
                            </m:sub>
                          </m:sSub>
                        </m:e>
                      </m:ra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4C5D7B-49C3-CB4E-B300-0E2AA61D08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7087" y="5154480"/>
                <a:ext cx="2155847" cy="614142"/>
              </a:xfrm>
              <a:prstGeom prst="rect">
                <a:avLst/>
              </a:prstGeom>
              <a:blipFill>
                <a:blip r:embed="rId4"/>
                <a:stretch>
                  <a:fillRect b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9C94F9E-78F8-954D-ACD3-90280BC8CF5C}"/>
              </a:ext>
            </a:extLst>
          </p:cNvPr>
          <p:cNvSpPr txBox="1"/>
          <p:nvPr/>
        </p:nvSpPr>
        <p:spPr>
          <a:xfrm>
            <a:off x="122830" y="6111349"/>
            <a:ext cx="6428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NOTE: CHARMM uses </a:t>
            </a:r>
            <a:r>
              <a:rPr lang="en-US" sz="2400" dirty="0" err="1"/>
              <a:t>Rmin</a:t>
            </a:r>
            <a:r>
              <a:rPr lang="en-US" sz="2400" dirty="0"/>
              <a:t> rather than </a:t>
            </a:r>
            <a:r>
              <a:rPr lang="en-US" sz="2400" dirty="0" err="1"/>
              <a:t>Rmin</a:t>
            </a:r>
            <a:r>
              <a:rPr lang="en-US" sz="2400" dirty="0"/>
              <a:t>/2</a:t>
            </a:r>
          </a:p>
        </p:txBody>
      </p:sp>
    </p:spTree>
    <p:extLst>
      <p:ext uri="{BB962C8B-B14F-4D97-AF65-F5344CB8AC3E}">
        <p14:creationId xmlns:p14="http://schemas.microsoft.com/office/powerpoint/2010/main" val="3059381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 initial PDB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2182" y="2072232"/>
            <a:ext cx="5691908" cy="4024890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tolerance 2.7</a:t>
            </a:r>
          </a:p>
          <a:p>
            <a:pPr marL="0" indent="0">
              <a:buNone/>
            </a:pPr>
            <a:r>
              <a:rPr lang="en-US" dirty="0"/>
              <a:t>filetype    </a:t>
            </a:r>
            <a:r>
              <a:rPr lang="en-US" dirty="0" err="1"/>
              <a:t>pdb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 </a:t>
            </a:r>
            <a:r>
              <a:rPr lang="en-US" b="1" dirty="0" err="1"/>
              <a:t>packed_water.pdb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Structure </a:t>
            </a:r>
            <a:r>
              <a:rPr lang="en-US" b="1" dirty="0"/>
              <a:t>./</a:t>
            </a:r>
            <a:r>
              <a:rPr lang="en-US" b="1" dirty="0" err="1"/>
              <a:t>singleMolecule</a:t>
            </a:r>
            <a:r>
              <a:rPr lang="en-US" b="1" dirty="0"/>
              <a:t>/</a:t>
            </a:r>
            <a:r>
              <a:rPr lang="en-US" b="1" dirty="0" err="1"/>
              <a:t>SPCE.pdb</a:t>
            </a:r>
            <a:r>
              <a:rPr lang="en-US" b="1" dirty="0"/>
              <a:t> </a:t>
            </a:r>
          </a:p>
          <a:p>
            <a:pPr marL="0" indent="0">
              <a:buNone/>
            </a:pPr>
            <a:r>
              <a:rPr lang="en-US" dirty="0"/>
              <a:t>  number         </a:t>
            </a:r>
            <a:r>
              <a:rPr lang="en-US" b="1" dirty="0"/>
              <a:t>250</a:t>
            </a:r>
          </a:p>
          <a:p>
            <a:pPr marL="0" indent="0">
              <a:buNone/>
            </a:pPr>
            <a:r>
              <a:rPr lang="en-US" dirty="0"/>
              <a:t>  inside cube   </a:t>
            </a:r>
            <a:r>
              <a:rPr lang="en-US" b="1" dirty="0"/>
              <a:t>0.1 0.1 0.1    </a:t>
            </a:r>
            <a:r>
              <a:rPr lang="en-US" b="1" dirty="0">
                <a:solidFill>
                  <a:srgbClr val="FF0000"/>
                </a:solidFill>
              </a:rPr>
              <a:t>19.0</a:t>
            </a:r>
            <a:r>
              <a:rPr lang="en-US" b="1" dirty="0"/>
              <a:t> </a:t>
            </a:r>
          </a:p>
          <a:p>
            <a:pPr marL="0" indent="0">
              <a:buNone/>
            </a:pPr>
            <a:r>
              <a:rPr lang="en-US" dirty="0"/>
              <a:t>end structure</a:t>
            </a:r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14400" y="1489476"/>
            <a:ext cx="1051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300 K, 0.935 g/cm</a:t>
            </a:r>
            <a:r>
              <a:rPr lang="en-US" sz="2600" baseline="30000" dirty="0">
                <a:solidFill>
                  <a:srgbClr val="FF0000"/>
                </a:solidFill>
              </a:rPr>
              <a:t>3</a:t>
            </a:r>
            <a:r>
              <a:rPr lang="en-US" sz="2600" dirty="0">
                <a:solidFill>
                  <a:srgbClr val="FF0000"/>
                </a:solidFill>
              </a:rPr>
              <a:t> (liquid density); 250 molecules -&gt; L=20.0 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43774" y="3112564"/>
            <a:ext cx="414171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Execute this command:</a:t>
            </a:r>
          </a:p>
          <a:p>
            <a:endParaRPr lang="en-US" sz="2800" dirty="0"/>
          </a:p>
          <a:p>
            <a:r>
              <a:rPr lang="en-US" sz="2800" b="1" dirty="0" err="1"/>
              <a:t>packmol</a:t>
            </a:r>
            <a:r>
              <a:rPr lang="en-US" sz="2800" b="1" dirty="0"/>
              <a:t> &lt; pack_box_0.inp</a:t>
            </a:r>
          </a:p>
        </p:txBody>
      </p:sp>
    </p:spTree>
    <p:extLst>
      <p:ext uri="{BB962C8B-B14F-4D97-AF65-F5344CB8AC3E}">
        <p14:creationId xmlns:p14="http://schemas.microsoft.com/office/powerpoint/2010/main" val="392508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Tutorial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GitHub</a:t>
            </a:r>
          </a:p>
          <a:p>
            <a:endParaRPr lang="en-US" dirty="0"/>
          </a:p>
          <a:p>
            <a:r>
              <a:rPr lang="en-US" dirty="0"/>
              <a:t>Git clone </a:t>
            </a:r>
            <a:r>
              <a:rPr lang="en-US" u="sng" dirty="0">
                <a:hlinkClick r:id="rId2"/>
              </a:rPr>
              <a:t>https://github.com/</a:t>
            </a:r>
            <a:r>
              <a:rPr lang="en-US" dirty="0">
                <a:hlinkClick r:id="rId3"/>
              </a:rPr>
              <a:t> GOMC-WSU </a:t>
            </a:r>
            <a:r>
              <a:rPr lang="en-US" u="sng" dirty="0">
                <a:hlinkClick r:id="rId2"/>
              </a:rPr>
              <a:t>/Workshop.git</a:t>
            </a:r>
            <a:endParaRPr lang="en-US" u="sng" dirty="0"/>
          </a:p>
          <a:p>
            <a:pPr marL="0" indent="0">
              <a:buNone/>
            </a:pPr>
            <a:endParaRPr lang="en-US" u="sng" dirty="0"/>
          </a:p>
          <a:p>
            <a:r>
              <a:rPr lang="en-US" dirty="0"/>
              <a:t>Website </a:t>
            </a:r>
            <a:r>
              <a:rPr lang="en-US" dirty="0">
                <a:hlinkClick r:id="rId3"/>
              </a:rPr>
              <a:t>https://github.com/GOMC-WSU/Workshop</a:t>
            </a:r>
            <a:endParaRPr lang="en-US" dirty="0"/>
          </a:p>
          <a:p>
            <a:endParaRPr lang="en-US" dirty="0"/>
          </a:p>
          <a:p>
            <a:r>
              <a:rPr lang="en-US" dirty="0"/>
              <a:t>To run example: change the directory to ~/GOMC-Workshop/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071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 PSF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2125808"/>
            <a:ext cx="5181600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psfgen</a:t>
            </a:r>
            <a:r>
              <a:rPr lang="en-US" dirty="0"/>
              <a:t>&lt;&lt;ENDMOL</a:t>
            </a:r>
          </a:p>
          <a:p>
            <a:pPr marL="0" indent="0">
              <a:buNone/>
            </a:pPr>
            <a:r>
              <a:rPr lang="en-US" dirty="0"/>
              <a:t>topology </a:t>
            </a:r>
            <a:r>
              <a:rPr lang="en-US" b="1" dirty="0"/>
              <a:t>./</a:t>
            </a:r>
            <a:r>
              <a:rPr lang="en-US" b="1" dirty="0" err="1"/>
              <a:t>top_SPCE_water.inp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segment </a:t>
            </a:r>
            <a:r>
              <a:rPr lang="en-US" b="1" dirty="0"/>
              <a:t>SPCE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pdb</a:t>
            </a:r>
            <a:r>
              <a:rPr lang="en-US" dirty="0"/>
              <a:t> </a:t>
            </a:r>
            <a:r>
              <a:rPr lang="en-US" b="1" dirty="0"/>
              <a:t>./</a:t>
            </a:r>
            <a:r>
              <a:rPr lang="en-US" b="1" dirty="0" err="1"/>
              <a:t>packed_water.pdb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    auto angles dihedrals</a:t>
            </a:r>
          </a:p>
          <a:p>
            <a:pPr marL="0" indent="0">
              <a:buNone/>
            </a:pPr>
            <a:r>
              <a:rPr lang="en-US" dirty="0"/>
              <a:t>    first none</a:t>
            </a:r>
          </a:p>
          <a:p>
            <a:pPr marL="0" indent="0">
              <a:buNone/>
            </a:pPr>
            <a:r>
              <a:rPr lang="en-US" dirty="0"/>
              <a:t>    last none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 err="1"/>
              <a:t>Coordpdb</a:t>
            </a:r>
            <a:r>
              <a:rPr lang="en-US" dirty="0"/>
              <a:t>  </a:t>
            </a:r>
            <a:r>
              <a:rPr lang="en-US" b="1" dirty="0"/>
              <a:t>./</a:t>
            </a:r>
            <a:r>
              <a:rPr lang="en-US" b="1" dirty="0" err="1"/>
              <a:t>packed_water.pdb</a:t>
            </a:r>
            <a:r>
              <a:rPr lang="en-US" b="1" dirty="0"/>
              <a:t>   SPCE</a:t>
            </a:r>
          </a:p>
          <a:p>
            <a:pPr marL="0" indent="0">
              <a:buNone/>
            </a:pPr>
            <a:r>
              <a:rPr lang="en-US" dirty="0" err="1"/>
              <a:t>Writepsf</a:t>
            </a:r>
            <a:r>
              <a:rPr lang="en-US" dirty="0"/>
              <a:t>    ./START_BOX_0.psf</a:t>
            </a:r>
          </a:p>
          <a:p>
            <a:pPr marL="0" indent="0">
              <a:buNone/>
            </a:pPr>
            <a:r>
              <a:rPr lang="en-US" dirty="0" err="1"/>
              <a:t>writepdb</a:t>
            </a:r>
            <a:r>
              <a:rPr lang="en-US" dirty="0"/>
              <a:t>   ./START_BOX_0.pdb</a:t>
            </a:r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397211" y="1464075"/>
            <a:ext cx="2063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SPC/E Water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EAA6AF-A393-D749-A941-304C31D7E4B8}"/>
              </a:ext>
            </a:extLst>
          </p:cNvPr>
          <p:cNvSpPr txBox="1"/>
          <p:nvPr/>
        </p:nvSpPr>
        <p:spPr>
          <a:xfrm>
            <a:off x="6600429" y="3043291"/>
            <a:ext cx="433990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Execute this command:</a:t>
            </a:r>
          </a:p>
          <a:p>
            <a:endParaRPr lang="en-US" sz="2800" dirty="0"/>
          </a:p>
          <a:p>
            <a:r>
              <a:rPr lang="en-US" sz="2800" b="1" dirty="0" err="1"/>
              <a:t>vmd</a:t>
            </a:r>
            <a:r>
              <a:rPr lang="en-US" sz="2800" b="1" dirty="0"/>
              <a:t> &lt; ./build_psf_box_0.tcl</a:t>
            </a:r>
          </a:p>
        </p:txBody>
      </p:sp>
    </p:spTree>
    <p:extLst>
      <p:ext uri="{BB962C8B-B14F-4D97-AF65-F5344CB8AC3E}">
        <p14:creationId xmlns:p14="http://schemas.microsoft.com/office/powerpoint/2010/main" val="1430346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2181047"/>
            <a:ext cx="5181600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Restart     		 </a:t>
            </a:r>
            <a:r>
              <a:rPr lang="en-US" sz="1600" dirty="0">
                <a:solidFill>
                  <a:srgbClr val="FF0000"/>
                </a:solidFill>
              </a:rPr>
              <a:t>false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FORCE FIELD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ParaTypeCHARMM</a:t>
            </a:r>
            <a:r>
              <a:rPr lang="en-US" sz="1600" dirty="0"/>
              <a:t>	 true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Parameters     	 ./</a:t>
            </a:r>
            <a:r>
              <a:rPr lang="en-US" sz="1600" dirty="0" err="1"/>
              <a:t>par_SPCE_Charmm.par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Coordinates       0       ./../</a:t>
            </a:r>
            <a:r>
              <a:rPr lang="en-US" sz="1600" dirty="0">
                <a:solidFill>
                  <a:srgbClr val="FF0000"/>
                </a:solidFill>
              </a:rPr>
              <a:t>build/START_BOX_0.pdb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Structure            0       ./../</a:t>
            </a:r>
            <a:r>
              <a:rPr lang="en-US" sz="1600" dirty="0">
                <a:solidFill>
                  <a:srgbClr val="FF0000"/>
                </a:solidFill>
              </a:rPr>
              <a:t>build/START_BOX_0.psf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MOVE FREQUENCY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DisFreq</a:t>
            </a:r>
            <a:r>
              <a:rPr lang="en-US" sz="1600" dirty="0"/>
              <a:t>              	 0.50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RotFreq</a:t>
            </a:r>
            <a:r>
              <a:rPr lang="en-US" sz="1600" dirty="0"/>
              <a:t>	                     </a:t>
            </a:r>
            <a:r>
              <a:rPr lang="en-US" sz="1600" dirty="0">
                <a:solidFill>
                  <a:srgbClr val="FF0000"/>
                </a:solidFill>
              </a:rPr>
              <a:t>0.40  </a:t>
            </a:r>
            <a:r>
              <a:rPr lang="en-US" sz="1600" dirty="0"/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RegrowthFreq</a:t>
            </a:r>
            <a:r>
              <a:rPr lang="en-US" sz="1600" dirty="0"/>
              <a:t>          	 </a:t>
            </a:r>
            <a:r>
              <a:rPr lang="en-US" sz="1600" dirty="0">
                <a:solidFill>
                  <a:srgbClr val="FF0000"/>
                </a:solidFill>
              </a:rPr>
              <a:t>0.10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BOX DIMENSION #, X, Y,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CellBasisVector1</a:t>
            </a:r>
            <a:r>
              <a:rPr lang="en-US" sz="1600" dirty="0"/>
              <a:t>     0    20.00  0.00  0.00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CellBasisVector2</a:t>
            </a:r>
            <a:r>
              <a:rPr lang="en-US" sz="1600" dirty="0"/>
              <a:t>     0    0.00   20.00 0.00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CellBasisVector3</a:t>
            </a:r>
            <a:r>
              <a:rPr lang="en-US" sz="1600" dirty="0"/>
              <a:t>     0    0.00    0.00 20.00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50525" y="2186930"/>
            <a:ext cx="5853249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Restart     		 </a:t>
            </a:r>
            <a:r>
              <a:rPr lang="en-US" sz="1600" dirty="0">
                <a:solidFill>
                  <a:srgbClr val="FF0000"/>
                </a:solidFill>
              </a:rPr>
              <a:t>true</a:t>
            </a:r>
            <a:endParaRPr lang="en-US" sz="1600" b="1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FORCE FIELD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ParaTypeCHARMM</a:t>
            </a:r>
            <a:r>
              <a:rPr lang="en-US" sz="1600" dirty="0"/>
              <a:t> 	 true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Parameters     	 ./</a:t>
            </a:r>
            <a:r>
              <a:rPr lang="en-US" sz="1600" dirty="0" err="1"/>
              <a:t>par_SPCE_Charmm.par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Coordinates       0       ./../</a:t>
            </a:r>
            <a:r>
              <a:rPr lang="en-US" sz="1600" dirty="0">
                <a:solidFill>
                  <a:srgbClr val="FF0000"/>
                </a:solidFill>
              </a:rPr>
              <a:t>Equilibration/SPCE_EQ_BOX_0_restart.pdb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Structure            0       ./../</a:t>
            </a:r>
            <a:r>
              <a:rPr lang="en-US" sz="1600" dirty="0">
                <a:solidFill>
                  <a:srgbClr val="FF0000"/>
                </a:solidFill>
              </a:rPr>
              <a:t>Equilibration/</a:t>
            </a:r>
            <a:r>
              <a:rPr lang="en-US" sz="1600" dirty="0" err="1">
                <a:solidFill>
                  <a:srgbClr val="FF0000"/>
                </a:solidFill>
              </a:rPr>
              <a:t>SPCE_EQ_merged.psf</a:t>
            </a: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MOVE FREQUENCY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DisFreq</a:t>
            </a:r>
            <a:r>
              <a:rPr lang="en-US" sz="1600" dirty="0"/>
              <a:t>                     0.50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RotFreq</a:t>
            </a:r>
            <a:r>
              <a:rPr lang="en-US" sz="1600" dirty="0"/>
              <a:t>	</a:t>
            </a:r>
            <a:r>
              <a:rPr lang="en-US" sz="1600" dirty="0">
                <a:solidFill>
                  <a:srgbClr val="FF0000"/>
                </a:solidFill>
              </a:rPr>
              <a:t>               0.49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VolFreq</a:t>
            </a:r>
            <a:r>
              <a:rPr lang="en-US" sz="1600" dirty="0"/>
              <a:t>                     </a:t>
            </a:r>
            <a:r>
              <a:rPr lang="en-US" sz="1600" dirty="0">
                <a:solidFill>
                  <a:srgbClr val="FF0000"/>
                </a:solidFill>
              </a:rPr>
              <a:t>0.01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BOX DIMENSION #, X, Y,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CellBasisVector1</a:t>
            </a:r>
            <a:r>
              <a:rPr lang="en-US" sz="1600" dirty="0"/>
              <a:t>     0    20.00  0.00  0.00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CellBasisVector2</a:t>
            </a:r>
            <a:r>
              <a:rPr lang="en-US" sz="1600" dirty="0"/>
              <a:t>     0    0.00   20.00 0.00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CellBasisVector3</a:t>
            </a:r>
            <a:r>
              <a:rPr lang="en-US" sz="1600" dirty="0"/>
              <a:t>     0    0.00    0.00 20.00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474246" y="1481737"/>
            <a:ext cx="129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err="1"/>
              <a:t>eq.conf</a:t>
            </a:r>
            <a:endParaRPr lang="en-US" sz="2800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7963464" y="1481737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err="1"/>
              <a:t>prod.conf</a:t>
            </a: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1142796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570182"/>
            <a:ext cx="10515600" cy="5052291"/>
          </a:xfrm>
        </p:spPr>
        <p:txBody>
          <a:bodyPr>
            <a:normAutofit/>
          </a:bodyPr>
          <a:lstStyle/>
          <a:p>
            <a:r>
              <a:rPr lang="en-US" dirty="0"/>
              <a:t>MOVE_&lt;box number&gt;: move statistics</a:t>
            </a:r>
          </a:p>
          <a:p>
            <a:r>
              <a:rPr lang="en-US" dirty="0"/>
              <a:t>ENER_&lt;box number&gt;: energies</a:t>
            </a:r>
          </a:p>
          <a:p>
            <a:r>
              <a:rPr lang="en-US" dirty="0"/>
              <a:t>STAT_&lt;box number&gt;: density</a:t>
            </a:r>
          </a:p>
          <a:p>
            <a:endParaRPr lang="en-US" dirty="0"/>
          </a:p>
          <a:p>
            <a:r>
              <a:rPr lang="en-US" dirty="0"/>
              <a:t>Data are stored in columns, making them straightforward to extract with </a:t>
            </a:r>
            <a:r>
              <a:rPr lang="en-US" dirty="0" err="1"/>
              <a:t>awk</a:t>
            </a:r>
            <a:r>
              <a:rPr lang="en-US" dirty="0"/>
              <a:t>.</a:t>
            </a:r>
          </a:p>
          <a:p>
            <a:r>
              <a:rPr lang="en-US" dirty="0"/>
              <a:t>Quantities are </a:t>
            </a:r>
            <a:r>
              <a:rPr lang="en-US" u="sng" dirty="0"/>
              <a:t>instantaneous</a:t>
            </a:r>
            <a:r>
              <a:rPr lang="en-US" dirty="0"/>
              <a:t> values, and are defined with MTITLE, ETITLE and STITLE headers near the beginning of the log file.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8587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F8FC70D-6093-B348-9C61-BDAE72D1C8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35"/>
          <a:stretch/>
        </p:blipFill>
        <p:spPr>
          <a:xfrm>
            <a:off x="2219511" y="1391303"/>
            <a:ext cx="7752978" cy="539496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2044937" y="1844349"/>
            <a:ext cx="8102125" cy="22998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92E2CD-F69C-4946-9ABE-D45282F75424}"/>
              </a:ext>
            </a:extLst>
          </p:cNvPr>
          <p:cNvSpPr/>
          <p:nvPr/>
        </p:nvSpPr>
        <p:spPr>
          <a:xfrm>
            <a:off x="2044936" y="4209943"/>
            <a:ext cx="975355" cy="25763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57CA803-98A1-2A4A-81B5-BCC63AA4A3EB}"/>
              </a:ext>
            </a:extLst>
          </p:cNvPr>
          <p:cNvCxnSpPr/>
          <p:nvPr/>
        </p:nvCxnSpPr>
        <p:spPr>
          <a:xfrm>
            <a:off x="2219511" y="4522573"/>
            <a:ext cx="7752978" cy="0"/>
          </a:xfrm>
          <a:prstGeom prst="straightConnector1">
            <a:avLst/>
          </a:prstGeom>
          <a:ln w="762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2C4BC15-AE5B-874D-8442-05BAA194EB3A}"/>
              </a:ext>
            </a:extLst>
          </p:cNvPr>
          <p:cNvSpPr txBox="1"/>
          <p:nvPr/>
        </p:nvSpPr>
        <p:spPr>
          <a:xfrm>
            <a:off x="10354962" y="4337907"/>
            <a:ext cx="753762" cy="523220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</a:rPr>
              <a:t>80</a:t>
            </a:r>
          </a:p>
        </p:txBody>
      </p:sp>
    </p:spTree>
    <p:extLst>
      <p:ext uri="{BB962C8B-B14F-4D97-AF65-F5344CB8AC3E}">
        <p14:creationId xmlns:p14="http://schemas.microsoft.com/office/powerpoint/2010/main" val="2128819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3" grpId="0" animBg="1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E06D04-86C7-ED47-A87A-7EC18C5824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13" y="1495833"/>
            <a:ext cx="9278475" cy="4937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BLOCK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1371599" y="1636529"/>
            <a:ext cx="9573491" cy="6910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07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4"/>
            <a:ext cx="10515600" cy="4606781"/>
          </a:xfrm>
        </p:spPr>
        <p:txBody>
          <a:bodyPr/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awk</a:t>
            </a:r>
            <a:r>
              <a:rPr lang="en-US" dirty="0"/>
              <a:t> ‘/ENER_0/ {print $2, $3}’ </a:t>
            </a:r>
            <a:r>
              <a:rPr lang="en-US" dirty="0" err="1"/>
              <a:t>output_water.log</a:t>
            </a:r>
            <a:r>
              <a:rPr lang="en-US" dirty="0"/>
              <a:t> &gt; </a:t>
            </a:r>
            <a:r>
              <a:rPr lang="en-US" dirty="0" err="1"/>
              <a:t>energy.dat</a:t>
            </a:r>
            <a:endParaRPr lang="en-US" dirty="0"/>
          </a:p>
          <a:p>
            <a:pPr lvl="1"/>
            <a:r>
              <a:rPr lang="en-US" dirty="0"/>
              <a:t>grep “ENER_0” </a:t>
            </a:r>
            <a:r>
              <a:rPr lang="en-US" dirty="0" err="1"/>
              <a:t>output_water.log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‘{print $2, $3}’ &gt; </a:t>
            </a:r>
            <a:r>
              <a:rPr lang="en-US" dirty="0" err="1"/>
              <a:t>energy.dat</a:t>
            </a:r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8" b="3026"/>
          <a:stretch/>
        </p:blipFill>
        <p:spPr>
          <a:xfrm>
            <a:off x="3291159" y="2647591"/>
            <a:ext cx="5790384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48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GOMC: RDF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" t="4416" r="8441" b="4703"/>
          <a:stretch/>
        </p:blipFill>
        <p:spPr>
          <a:xfrm>
            <a:off x="395415" y="1458096"/>
            <a:ext cx="6740170" cy="5303520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243471" y="2647591"/>
            <a:ext cx="47638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Follow </a:t>
            </a:r>
            <a:r>
              <a:rPr lang="en-US" sz="2400" dirty="0" err="1"/>
              <a:t>README.txt</a:t>
            </a:r>
            <a:r>
              <a:rPr lang="en-US" sz="2400" dirty="0"/>
              <a:t> to generate RDF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19275-EEA0-8C40-8B88-8E65047CC966}"/>
              </a:ext>
            </a:extLst>
          </p:cNvPr>
          <p:cNvSpPr/>
          <p:nvPr/>
        </p:nvSpPr>
        <p:spPr>
          <a:xfrm>
            <a:off x="5309500" y="2385981"/>
            <a:ext cx="13452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OT - OT </a:t>
            </a:r>
          </a:p>
        </p:txBody>
      </p:sp>
    </p:spTree>
    <p:extLst>
      <p:ext uri="{BB962C8B-B14F-4D97-AF65-F5344CB8AC3E}">
        <p14:creationId xmlns:p14="http://schemas.microsoft.com/office/powerpoint/2010/main" val="20886931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273699"/>
            <a:ext cx="7886700" cy="748145"/>
          </a:xfrm>
        </p:spPr>
        <p:txBody>
          <a:bodyPr/>
          <a:lstStyle/>
          <a:p>
            <a:r>
              <a:rPr lang="en-US" dirty="0"/>
              <a:t>Gibbs Ensemble Monte Carlo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1" r="6371"/>
          <a:stretch/>
        </p:blipFill>
        <p:spPr>
          <a:xfrm>
            <a:off x="2890982" y="1218045"/>
            <a:ext cx="6225310" cy="550343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45851" y="3661214"/>
            <a:ext cx="210794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Volume Exchange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219013" y="1875283"/>
            <a:ext cx="255685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Particle Displacement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45851" y="5495498"/>
            <a:ext cx="214898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Molecule Transfer</a:t>
            </a:r>
          </a:p>
        </p:txBody>
      </p:sp>
      <p:sp>
        <p:nvSpPr>
          <p:cNvPr id="9" name="Rectangle 8"/>
          <p:cNvSpPr/>
          <p:nvPr/>
        </p:nvSpPr>
        <p:spPr>
          <a:xfrm>
            <a:off x="231407" y="4269522"/>
            <a:ext cx="4513588" cy="2144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Bulk liquid and vapor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External (NVT): N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V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T are constant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Chemical equilibrium: 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μ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μ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</a:t>
            </a:r>
          </a:p>
          <a:p>
            <a:endParaRPr lang="en-US" sz="2000" baseline="-25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Mechanical Equilibrium: P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=P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834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Workshop/NVT_GEMC/</a:t>
            </a:r>
            <a:r>
              <a:rPr lang="en-US" dirty="0" err="1"/>
              <a:t>methylCyclohexane</a:t>
            </a:r>
            <a:endParaRPr lang="en-US" dirty="0"/>
          </a:p>
          <a:p>
            <a:r>
              <a:rPr lang="en-US" dirty="0"/>
              <a:t>Need to build initial configurations for two boxes.</a:t>
            </a:r>
          </a:p>
          <a:p>
            <a:r>
              <a:rPr lang="en-US" dirty="0"/>
              <a:t>Issuing the following commands to create START_BOX_*.</a:t>
            </a:r>
            <a:r>
              <a:rPr lang="en-US" dirty="0" err="1"/>
              <a:t>pdb</a:t>
            </a:r>
            <a:r>
              <a:rPr lang="en-US" dirty="0"/>
              <a:t>, *.</a:t>
            </a:r>
            <a:r>
              <a:rPr lang="en-US" dirty="0" err="1"/>
              <a:t>psf</a:t>
            </a:r>
            <a:endParaRPr lang="en-US" dirty="0"/>
          </a:p>
          <a:p>
            <a:r>
              <a:rPr lang="en-US" dirty="0" err="1"/>
              <a:t>packmol</a:t>
            </a:r>
            <a:r>
              <a:rPr lang="en-US" dirty="0"/>
              <a:t> &lt; pack_box_0.inp</a:t>
            </a:r>
          </a:p>
          <a:p>
            <a:r>
              <a:rPr lang="en-US" dirty="0" err="1"/>
              <a:t>packmol</a:t>
            </a:r>
            <a:r>
              <a:rPr lang="en-US" dirty="0"/>
              <a:t> &lt; pack_box_1.inp</a:t>
            </a:r>
          </a:p>
          <a:p>
            <a:r>
              <a:rPr lang="en-US" dirty="0"/>
              <a:t>./build_psf_box_0.tcl </a:t>
            </a:r>
            <a:r>
              <a:rPr lang="en-US" b="1" dirty="0"/>
              <a:t>or</a:t>
            </a:r>
            <a:r>
              <a:rPr lang="en-US" dirty="0"/>
              <a:t> try </a:t>
            </a:r>
            <a:r>
              <a:rPr lang="en-US" dirty="0" err="1"/>
              <a:t>vmd</a:t>
            </a:r>
            <a:r>
              <a:rPr lang="en-US" dirty="0"/>
              <a:t> &lt; build_psf_box_0.tcl</a:t>
            </a:r>
          </a:p>
          <a:p>
            <a:r>
              <a:rPr lang="en-US" dirty="0"/>
              <a:t>./build_psf_box_1.tcl </a:t>
            </a:r>
            <a:r>
              <a:rPr lang="en-US" b="1" dirty="0"/>
              <a:t>or</a:t>
            </a:r>
            <a:r>
              <a:rPr lang="en-US" dirty="0"/>
              <a:t> try </a:t>
            </a:r>
            <a:r>
              <a:rPr lang="en-US" dirty="0" err="1"/>
              <a:t>vmd</a:t>
            </a:r>
            <a:r>
              <a:rPr lang="en-US" dirty="0"/>
              <a:t> &lt; build_psf_box_1.tcl</a:t>
            </a:r>
          </a:p>
          <a:p>
            <a:endParaRPr lang="en-US" dirty="0"/>
          </a:p>
          <a:p>
            <a:r>
              <a:rPr lang="en-US" dirty="0"/>
              <a:t>Could be combined into a single shell script.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30187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Control File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9BF841D-15A4-704A-B68D-4119E1887B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5142" y="1506449"/>
            <a:ext cx="3589020" cy="4288869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INPUT PDB, PSF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../build/START_BOX_0.pdb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1   ../build/START_BOX_1.pdb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0  	     ../build/START_BOX_0.psf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1        ../build/START_BOX_1.psf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GEMC TYPE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GEMC            </a:t>
            </a:r>
            <a:r>
              <a:rPr lang="en-US" sz="1400" dirty="0">
                <a:solidFill>
                  <a:srgbClr val="FF0000"/>
                </a:solidFill>
              </a:rPr>
              <a:t>NVT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PRESSURE CALC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PressureCalc</a:t>
            </a:r>
            <a:r>
              <a:rPr lang="en-US" sz="1400" dirty="0"/>
              <a:t>     </a:t>
            </a:r>
            <a:r>
              <a:rPr lang="en-US" sz="1400" dirty="0">
                <a:solidFill>
                  <a:srgbClr val="FF0000"/>
                </a:solidFill>
              </a:rPr>
              <a:t>true    1000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MOVE FREQUENCY          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DisFreq</a:t>
            </a:r>
            <a:r>
              <a:rPr lang="en-US" sz="1400" dirty="0"/>
              <a:t>                     0.30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RotFreq</a:t>
            </a:r>
            <a:r>
              <a:rPr lang="en-US" sz="1400" dirty="0"/>
              <a:t>	            0.28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RegrowthFreq</a:t>
            </a:r>
            <a:r>
              <a:rPr lang="en-US" sz="1400" dirty="0"/>
              <a:t>         </a:t>
            </a:r>
            <a:r>
              <a:rPr lang="en-US" sz="1400" dirty="0">
                <a:solidFill>
                  <a:srgbClr val="FF0000"/>
                </a:solidFill>
              </a:rPr>
              <a:t>0.10</a:t>
            </a:r>
            <a:r>
              <a:rPr lang="en-US" sz="1400" dirty="0"/>
              <a:t>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CrankShaftFreq</a:t>
            </a:r>
            <a:r>
              <a:rPr lang="en-US" sz="1400" dirty="0"/>
              <a:t>       </a:t>
            </a:r>
            <a:r>
              <a:rPr lang="en-US" sz="1400" dirty="0">
                <a:solidFill>
                  <a:srgbClr val="FF0000"/>
                </a:solidFill>
              </a:rPr>
              <a:t>0.10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SwapFreq</a:t>
            </a:r>
            <a:r>
              <a:rPr lang="en-US" sz="1400" dirty="0"/>
              <a:t>                 0.20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VolFreq</a:t>
            </a:r>
            <a:r>
              <a:rPr lang="en-US" sz="1400" dirty="0"/>
              <a:t> 	            </a:t>
            </a:r>
            <a:r>
              <a:rPr lang="en-US" sz="1400" dirty="0">
                <a:solidFill>
                  <a:srgbClr val="FF0000"/>
                </a:solidFill>
              </a:rPr>
              <a:t>0.02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75ABC80-727F-0747-B5E6-99BB2473765B}"/>
              </a:ext>
            </a:extLst>
          </p:cNvPr>
          <p:cNvSpPr txBox="1">
            <a:spLocks/>
          </p:cNvSpPr>
          <p:nvPr/>
        </p:nvSpPr>
        <p:spPr>
          <a:xfrm>
            <a:off x="4248665" y="1506448"/>
            <a:ext cx="3589020" cy="4288869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dirty="0"/>
              <a:t># BOX DIMENSION #, X, Y, Z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/>
              <a:t>CellBasisVector1  0  55.00    0.0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0    0.00  55.00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0    0.00    0.00   55.00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/>
              <a:t>CellBasisVector1  1  73.00   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/>
              <a:t>CellBasisVector2  1   0.00  73.00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/>
              <a:t>CellBasisVector3  1   0.00  00.00  73.00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dirty="0"/>
              <a:t># CBMC TRIALS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 err="1"/>
              <a:t>CBMC_First</a:t>
            </a:r>
            <a:r>
              <a:rPr lang="en-US" sz="1400" dirty="0"/>
              <a:t>      </a:t>
            </a:r>
            <a:r>
              <a:rPr lang="en-US" sz="1400" dirty="0">
                <a:solidFill>
                  <a:srgbClr val="FF0000"/>
                </a:solidFill>
              </a:rPr>
              <a:t>8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 err="1"/>
              <a:t>CBMC_Nth</a:t>
            </a:r>
            <a:r>
              <a:rPr lang="en-US" sz="1400" dirty="0"/>
              <a:t>	    </a:t>
            </a:r>
            <a:r>
              <a:rPr lang="en-US" sz="1400" dirty="0">
                <a:solidFill>
                  <a:srgbClr val="FF0000"/>
                </a:solidFill>
              </a:rPr>
              <a:t>4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 err="1"/>
              <a:t>CBMC_Ang</a:t>
            </a:r>
            <a:r>
              <a:rPr lang="en-US" sz="1400" dirty="0"/>
              <a:t>       </a:t>
            </a:r>
            <a:r>
              <a:rPr lang="en-US" sz="1400" dirty="0">
                <a:solidFill>
                  <a:srgbClr val="FF0000"/>
                </a:solidFill>
              </a:rPr>
              <a:t>100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 err="1"/>
              <a:t>CBMC_Dih</a:t>
            </a:r>
            <a:r>
              <a:rPr lang="en-US" sz="1400" dirty="0"/>
              <a:t>        </a:t>
            </a:r>
            <a:r>
              <a:rPr lang="en-US" sz="1400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28D0E2F-E34E-1F44-9F9F-DB614CF294A7}"/>
              </a:ext>
            </a:extLst>
          </p:cNvPr>
          <p:cNvSpPr txBox="1">
            <a:spLocks/>
          </p:cNvSpPr>
          <p:nvPr/>
        </p:nvSpPr>
        <p:spPr>
          <a:xfrm>
            <a:off x="8042188" y="1506448"/>
            <a:ext cx="3589020" cy="4288869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dirty="0"/>
              <a:t># OUTPUT FREQUENCY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CoordinatesFreq</a:t>
            </a:r>
            <a:r>
              <a:rPr lang="en-US" sz="1400" dirty="0"/>
              <a:t> 	true 	10000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RestartFreq</a:t>
            </a:r>
            <a:r>
              <a:rPr lang="en-US" sz="1400" dirty="0"/>
              <a:t>     	true 	500000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ConsoleFreq</a:t>
            </a:r>
            <a:r>
              <a:rPr lang="en-US" sz="1400" dirty="0"/>
              <a:t> 	true 	10000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BlockAverageFreq</a:t>
            </a:r>
            <a:r>
              <a:rPr lang="en-US" sz="1400" dirty="0"/>
              <a:t> 	true 	10000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b="1" dirty="0"/>
              <a:t># OUTPUT BLK. FLUC.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OutEnergy</a:t>
            </a:r>
            <a:r>
              <a:rPr lang="en-US" sz="1400" dirty="0"/>
              <a:t> 		true 	true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OutPressure</a:t>
            </a:r>
            <a:r>
              <a:rPr lang="en-US" sz="1400" dirty="0"/>
              <a:t>	 	true 	true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OutMolNum</a:t>
            </a:r>
            <a:r>
              <a:rPr lang="en-US" sz="1400" dirty="0"/>
              <a:t> 	true 	true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OutDensity</a:t>
            </a:r>
            <a:r>
              <a:rPr lang="en-US" sz="1400" dirty="0"/>
              <a:t>	 	true 	true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OutVolume</a:t>
            </a:r>
            <a:r>
              <a:rPr lang="en-US" sz="1400" dirty="0"/>
              <a:t> 		true 	true </a:t>
            </a:r>
          </a:p>
          <a:p>
            <a:pPr marL="0" indent="0">
              <a:buNone/>
            </a:pP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534252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94"/>
            <a:ext cx="10515600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7073"/>
            <a:ext cx="10515600" cy="5122718"/>
          </a:xfrm>
        </p:spPr>
        <p:txBody>
          <a:bodyPr/>
          <a:lstStyle/>
          <a:p>
            <a:r>
              <a:rPr lang="en-US" dirty="0"/>
              <a:t>NVT and NPT simulations of SPC/E water</a:t>
            </a:r>
          </a:p>
          <a:p>
            <a:pPr lvl="1"/>
            <a:r>
              <a:rPr lang="en-US" dirty="0"/>
              <a:t>File I/O, basic data analysis, g(r) calculation, visualization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Gibbs ensemble Monte Carlo simulations of methyl-cyclohexane</a:t>
            </a:r>
          </a:p>
          <a:p>
            <a:pPr lvl="1"/>
            <a:r>
              <a:rPr lang="en-US" dirty="0"/>
              <a:t>Vapor-liquid equilibria, tips and tricks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Grand canonical Monte Carlo simulations of CO2 adsorption in IRMOF-1</a:t>
            </a:r>
          </a:p>
          <a:p>
            <a:pPr lvl="1"/>
            <a:r>
              <a:rPr lang="en-US" dirty="0"/>
              <a:t>System setup for adsorption in porous materials.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490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5940620" y="1475047"/>
                <a:ext cx="5871734" cy="4881303"/>
              </a:xfrm>
            </p:spPr>
            <p:txBody>
              <a:bodyPr>
                <a:noAutofit/>
              </a:bodyPr>
              <a:lstStyle/>
              <a:p>
                <a:r>
                  <a:rPr lang="en-US" sz="2000" dirty="0"/>
                  <a:t>Generate a number (n) of random trial positions in the target box, calculate a (new) insertion Rosenbluth weight based on the Boltzmann factors of the trial insertion sites:</a:t>
                </a:r>
              </a:p>
              <a:p>
                <a:pPr marL="0" indent="0">
                  <a:buNone/>
                </a:pPr>
                <a:br>
                  <a:rPr lang="en-US" sz="20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en-US" sz="2000" dirty="0"/>
              </a:p>
              <a:p>
                <a:endParaRPr lang="en-US" sz="2000" dirty="0"/>
              </a:p>
              <a:p>
                <a:r>
                  <a:rPr lang="en-US" sz="2000" dirty="0"/>
                  <a:t>Select a site using a random draw compared to the scaled Boltzmann factors for each site:</a:t>
                </a:r>
              </a:p>
              <a:p>
                <a:pPr marL="0" indent="0">
                  <a:buNone/>
                </a:pPr>
                <a:br>
                  <a:rPr lang="en-US" sz="20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sup>
                          </m:sSup>
                        </m:num>
                        <m:den>
                          <m:sSub>
                            <m:sSub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40620" y="1475047"/>
                <a:ext cx="5871734" cy="4881303"/>
              </a:xfrm>
              <a:blipFill>
                <a:blip r:embed="rId2"/>
                <a:stretch>
                  <a:fillRect l="-1082" t="-12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30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797926" y="1523256"/>
            <a:ext cx="4960321" cy="417011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6F3119C-480F-364E-9F5F-97586E2F84C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04" b="13523"/>
          <a:stretch/>
        </p:blipFill>
        <p:spPr>
          <a:xfrm>
            <a:off x="2382860" y="2978929"/>
            <a:ext cx="1640541" cy="988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95EB1A-C994-1549-866C-98F77449A38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5"/>
          <a:stretch/>
        </p:blipFill>
        <p:spPr>
          <a:xfrm>
            <a:off x="1086133" y="3859233"/>
            <a:ext cx="1533499" cy="1371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6D157E-7D19-A643-A923-0957AE818D4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>
            <a:off x="1032612" y="1836868"/>
            <a:ext cx="1640541" cy="113405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D80CE67-0513-3F40-A0D9-D72870BB063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 rot="11911123">
            <a:off x="3523128" y="4263391"/>
            <a:ext cx="1640541" cy="11340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DA60414-D094-2E44-895B-07055BE0B64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30" t="29538" r="36808" b="34637"/>
          <a:stretch/>
        </p:blipFill>
        <p:spPr>
          <a:xfrm>
            <a:off x="4023401" y="1865735"/>
            <a:ext cx="432487" cy="491374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92C8B91-387F-5D44-82A1-0EF298FEAD9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3156903" y="4053201"/>
            <a:ext cx="457201" cy="407773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599F094-7747-B548-A7D8-3AFEE35B0A5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30" t="29538" r="36808" b="34637"/>
          <a:stretch/>
        </p:blipFill>
        <p:spPr>
          <a:xfrm>
            <a:off x="1781025" y="6168450"/>
            <a:ext cx="432487" cy="4913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3B13F98-EC5B-2D48-98A9-92C422EB27D1}"/>
              </a:ext>
            </a:extLst>
          </p:cNvPr>
          <p:cNvSpPr txBox="1"/>
          <p:nvPr/>
        </p:nvSpPr>
        <p:spPr>
          <a:xfrm>
            <a:off x="2247684" y="5796943"/>
            <a:ext cx="2373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-trial position</a:t>
            </a:r>
          </a:p>
          <a:p>
            <a:r>
              <a:rPr lang="en-US" sz="2400" dirty="0"/>
              <a:t>-winner position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1BFD41BF-60A0-6343-83BA-F7D5C645C49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2603814" y="4855777"/>
            <a:ext cx="457201" cy="407773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137E4B54-6489-BD4A-A47F-F77588B84098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4881774" y="5059663"/>
            <a:ext cx="457201" cy="407773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24F63ACA-3357-B74C-BCCA-AA1E0DAAECFC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1266062" y="3268781"/>
            <a:ext cx="457201" cy="407773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9065D56D-E89C-9247-BD3B-7010D1728F6F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1781025" y="5789548"/>
            <a:ext cx="457201" cy="407773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0B579B0-E4D3-DB4C-9CC3-73D50A5E7DE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4011044" y="1927872"/>
            <a:ext cx="457201" cy="40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49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p:sp>
        <p:nvSpPr>
          <p:cNvPr id="5" name="Content Placeholder 1"/>
          <p:cNvSpPr>
            <a:spLocks noGrp="1"/>
          </p:cNvSpPr>
          <p:nvPr>
            <p:ph idx="1"/>
          </p:nvPr>
        </p:nvSpPr>
        <p:spPr>
          <a:xfrm>
            <a:off x="5459385" y="1568698"/>
            <a:ext cx="5871734" cy="565788"/>
          </a:xfrm>
        </p:spPr>
        <p:txBody>
          <a:bodyPr>
            <a:noAutofit/>
          </a:bodyPr>
          <a:lstStyle/>
          <a:p>
            <a:r>
              <a:rPr lang="en-US" sz="2000" dirty="0"/>
              <a:t>Generate independent and dependent angle trials, while keeping the angle in the ring fixed: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31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797927" y="1523255"/>
            <a:ext cx="4207646" cy="4201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494D7AF-3D29-1341-A406-D140C133433D}"/>
              </a:ext>
            </a:extLst>
          </p:cNvPr>
          <p:cNvSpPr txBox="1"/>
          <p:nvPr/>
        </p:nvSpPr>
        <p:spPr>
          <a:xfrm>
            <a:off x="754290" y="6382726"/>
            <a:ext cx="5472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Martin and </a:t>
            </a:r>
            <a:r>
              <a:rPr lang="en-US" dirty="0" err="1"/>
              <a:t>Siepmann</a:t>
            </a:r>
            <a:r>
              <a:rPr lang="en-US" dirty="0"/>
              <a:t>, J. Phys. </a:t>
            </a:r>
            <a:r>
              <a:rPr lang="en-US" dirty="0" err="1"/>
              <a:t>Chem</a:t>
            </a:r>
            <a:r>
              <a:rPr lang="en-US" dirty="0"/>
              <a:t> B, 103, 4508 (1999)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50E17B0-A05E-3C4A-BD72-A680E7C50AA6}"/>
              </a:ext>
            </a:extLst>
          </p:cNvPr>
          <p:cNvGrpSpPr/>
          <p:nvPr/>
        </p:nvGrpSpPr>
        <p:grpSpPr>
          <a:xfrm>
            <a:off x="5480973" y="2570922"/>
            <a:ext cx="6522106" cy="3283855"/>
            <a:chOff x="5293298" y="1660751"/>
            <a:chExt cx="7907943" cy="339063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7A2E77E-D86E-D44E-A746-6A3A79EC2E6C}"/>
                    </a:ext>
                  </a:extLst>
                </p:cNvPr>
                <p:cNvSpPr txBox="1"/>
                <p:nvPr/>
              </p:nvSpPr>
              <p:spPr>
                <a:xfrm>
                  <a:off x="5293298" y="2352907"/>
                  <a:ext cx="7907943" cy="825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a14:m>
                  <a:r>
                    <a:rPr lang="en-US" sz="2000" dirty="0"/>
                    <a:t>=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∏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𝑠𝑡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𝑔𝑟𝑜𝑤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𝑢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𝑏𝑒𝑛𝑑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[</m:t>
                                              </m:r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𝑎</m:t>
                                              </m:r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]</m:t>
                                              </m:r>
                                            </m:sup>
                                          </m:sSubSup>
                                          <m:d>
                                            <m:d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𝑏𝑒𝑛𝑑</m:t>
                                          </m:r>
                                        </m:sub>
                                        <m:sup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[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]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</m:nary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∏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𝑠𝑡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𝑔𝑟𝑜𝑤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𝑢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𝑏𝑒𝑛𝑑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[</m:t>
                                              </m:r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</m:t>
                                              </m:r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]</m:t>
                                              </m:r>
                                            </m:sup>
                                          </m:sSubSup>
                                          <m:d>
                                            <m:d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𝑏𝑒𝑛𝑑</m:t>
                                          </m:r>
                                        </m:sub>
                                        <m:sup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[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]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</m:nary>
                        </m:e>
                      </m:d>
                    </m:oMath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7A2E77E-D86E-D44E-A746-6A3A79EC2E6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93298" y="2352907"/>
                  <a:ext cx="7907943" cy="825247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4" name="Up Arrow 23">
              <a:extLst>
                <a:ext uri="{FF2B5EF4-FFF2-40B4-BE49-F238E27FC236}">
                  <a16:creationId xmlns:a16="http://schemas.microsoft.com/office/drawing/2014/main" id="{E9AE641F-FC29-224C-AECF-F43D2427A5F8}"/>
                </a:ext>
              </a:extLst>
            </p:cNvPr>
            <p:cNvSpPr/>
            <p:nvPr/>
          </p:nvSpPr>
          <p:spPr>
            <a:xfrm>
              <a:off x="10152829" y="3211318"/>
              <a:ext cx="412595" cy="418000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5" name="Up Arrow 24">
              <a:extLst>
                <a:ext uri="{FF2B5EF4-FFF2-40B4-BE49-F238E27FC236}">
                  <a16:creationId xmlns:a16="http://schemas.microsoft.com/office/drawing/2014/main" id="{15124A1D-25F5-9842-9AF3-844CEF4B4135}"/>
                </a:ext>
              </a:extLst>
            </p:cNvPr>
            <p:cNvSpPr/>
            <p:nvPr/>
          </p:nvSpPr>
          <p:spPr>
            <a:xfrm>
              <a:off x="7027009" y="3182324"/>
              <a:ext cx="416851" cy="1082894"/>
            </a:xfrm>
            <a:prstGeom prst="up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49E5A-7CED-B94B-9CFB-2A32F53083A5}"/>
                </a:ext>
              </a:extLst>
            </p:cNvPr>
            <p:cNvSpPr/>
            <p:nvPr/>
          </p:nvSpPr>
          <p:spPr>
            <a:xfrm>
              <a:off x="5402906" y="1660751"/>
              <a:ext cx="6457499" cy="4131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i="1" dirty="0"/>
                <a:t>For n sites grown off a branch point </a:t>
              </a:r>
              <a:r>
                <a:rPr lang="en-US" sz="2000" i="1" dirty="0" err="1"/>
                <a:t>n</a:t>
              </a:r>
              <a:r>
                <a:rPr lang="en-US" sz="2000" i="1" baseline="-25000" dirty="0" err="1"/>
                <a:t>grow</a:t>
              </a:r>
              <a:r>
                <a:rPr lang="en-US" sz="2000" i="1" dirty="0"/>
                <a:t>(n)=n-1</a:t>
              </a:r>
              <a:endParaRPr lang="en-US" sz="2000" dirty="0"/>
            </a:p>
          </p:txBody>
        </p:sp>
        <p:sp>
          <p:nvSpPr>
            <p:cNvPr id="27" name="Down Arrow 26">
              <a:extLst>
                <a:ext uri="{FF2B5EF4-FFF2-40B4-BE49-F238E27FC236}">
                  <a16:creationId xmlns:a16="http://schemas.microsoft.com/office/drawing/2014/main" id="{89392AC6-42E2-184F-8C37-E2DE1A1AB2A8}"/>
                </a:ext>
              </a:extLst>
            </p:cNvPr>
            <p:cNvSpPr/>
            <p:nvPr/>
          </p:nvSpPr>
          <p:spPr>
            <a:xfrm>
              <a:off x="6378498" y="2070198"/>
              <a:ext cx="234175" cy="350470"/>
            </a:xfrm>
            <a:prstGeom prst="down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C644BC3-F869-8F43-9E81-64E2F8BBCD9C}"/>
                </a:ext>
              </a:extLst>
            </p:cNvPr>
            <p:cNvSpPr/>
            <p:nvPr/>
          </p:nvSpPr>
          <p:spPr>
            <a:xfrm>
              <a:off x="5318211" y="4320481"/>
              <a:ext cx="5283636" cy="7309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i="1" dirty="0"/>
                <a:t>These angles ([a]) are fully independent from a spatial perspective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55A64F7-BF35-534E-840C-E858EB2BBBD0}"/>
                </a:ext>
              </a:extLst>
            </p:cNvPr>
            <p:cNvSpPr/>
            <p:nvPr/>
          </p:nvSpPr>
          <p:spPr>
            <a:xfrm>
              <a:off x="8600764" y="3629318"/>
              <a:ext cx="4446305" cy="7309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i="1" dirty="0"/>
                <a:t>These angles ([b]) are spatially</a:t>
              </a:r>
              <a:br>
                <a:rPr lang="en-US" sz="2000" i="1" dirty="0"/>
              </a:br>
              <a:r>
                <a:rPr lang="en-US" sz="2000" i="1" dirty="0"/>
                <a:t>dependent on the picks from [a].</a:t>
              </a:r>
            </a:p>
          </p:txBody>
        </p:sp>
      </p:grpSp>
      <p:sp>
        <p:nvSpPr>
          <p:cNvPr id="32" name="Arc 31">
            <a:extLst>
              <a:ext uri="{FF2B5EF4-FFF2-40B4-BE49-F238E27FC236}">
                <a16:creationId xmlns:a16="http://schemas.microsoft.com/office/drawing/2014/main" id="{40A354C0-9BB4-FC4D-8D78-11D832459E9A}"/>
              </a:ext>
            </a:extLst>
          </p:cNvPr>
          <p:cNvSpPr/>
          <p:nvPr/>
        </p:nvSpPr>
        <p:spPr>
          <a:xfrm rot="5400000">
            <a:off x="2229226" y="3434882"/>
            <a:ext cx="1232452" cy="1181085"/>
          </a:xfrm>
          <a:prstGeom prst="arc">
            <a:avLst>
              <a:gd name="adj1" fmla="val 16200000"/>
              <a:gd name="adj2" fmla="val 5217629"/>
            </a:avLst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c 38">
            <a:extLst>
              <a:ext uri="{FF2B5EF4-FFF2-40B4-BE49-F238E27FC236}">
                <a16:creationId xmlns:a16="http://schemas.microsoft.com/office/drawing/2014/main" id="{A3560D52-1A23-B24F-BBCD-3C59A1445E4C}"/>
              </a:ext>
            </a:extLst>
          </p:cNvPr>
          <p:cNvSpPr/>
          <p:nvPr/>
        </p:nvSpPr>
        <p:spPr>
          <a:xfrm rot="13232960">
            <a:off x="2141689" y="3190723"/>
            <a:ext cx="722597" cy="834078"/>
          </a:xfrm>
          <a:prstGeom prst="arc">
            <a:avLst>
              <a:gd name="adj1" fmla="val 16200000"/>
              <a:gd name="adj2" fmla="val 5217629"/>
            </a:avLst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3DF55A49-C3B3-1148-AB5C-6A249FFB5AF6}"/>
              </a:ext>
            </a:extLst>
          </p:cNvPr>
          <p:cNvSpPr/>
          <p:nvPr/>
        </p:nvSpPr>
        <p:spPr>
          <a:xfrm rot="8367040" flipH="1">
            <a:off x="2810920" y="3184097"/>
            <a:ext cx="722597" cy="834078"/>
          </a:xfrm>
          <a:prstGeom prst="arc">
            <a:avLst>
              <a:gd name="adj1" fmla="val 16200000"/>
              <a:gd name="adj2" fmla="val 5217629"/>
            </a:avLst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152FB5-7C38-CD4E-B447-01AECACD8E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08225">
            <a:off x="1475127" y="2684443"/>
            <a:ext cx="2324861" cy="2286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FF59016-1263-0D42-96B4-85C5944970AB}"/>
              </a:ext>
            </a:extLst>
          </p:cNvPr>
          <p:cNvSpPr/>
          <p:nvPr/>
        </p:nvSpPr>
        <p:spPr>
          <a:xfrm>
            <a:off x="2374009" y="4752035"/>
            <a:ext cx="10554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Fixed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620B9BD-EF3D-FD4F-8EAA-927449204EF4}"/>
              </a:ext>
            </a:extLst>
          </p:cNvPr>
          <p:cNvSpPr/>
          <p:nvPr/>
        </p:nvSpPr>
        <p:spPr>
          <a:xfrm rot="18718513">
            <a:off x="995249" y="2787918"/>
            <a:ext cx="14528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Flexible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A2C1467-018E-214A-892B-49185DD9A476}"/>
              </a:ext>
            </a:extLst>
          </p:cNvPr>
          <p:cNvSpPr/>
          <p:nvPr/>
        </p:nvSpPr>
        <p:spPr>
          <a:xfrm rot="2881487" flipH="1">
            <a:off x="3149007" y="2731468"/>
            <a:ext cx="14528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Flexible</a:t>
            </a:r>
          </a:p>
        </p:txBody>
      </p:sp>
    </p:spTree>
    <p:extLst>
      <p:ext uri="{BB962C8B-B14F-4D97-AF65-F5344CB8AC3E}">
        <p14:creationId xmlns:p14="http://schemas.microsoft.com/office/powerpoint/2010/main" val="1870161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32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797926" y="1523256"/>
            <a:ext cx="4960321" cy="417011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6F3119C-480F-364E-9F5F-97586E2F84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04" b="13523"/>
          <a:stretch/>
        </p:blipFill>
        <p:spPr>
          <a:xfrm>
            <a:off x="2382860" y="2978929"/>
            <a:ext cx="1640541" cy="988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95EB1A-C994-1549-866C-98F77449A3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5"/>
          <a:stretch/>
        </p:blipFill>
        <p:spPr>
          <a:xfrm>
            <a:off x="1086133" y="3859233"/>
            <a:ext cx="1533499" cy="1371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6D157E-7D19-A643-A923-0957AE818D4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>
            <a:off x="1032612" y="1836868"/>
            <a:ext cx="1640541" cy="113405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D80CE67-0513-3F40-A0D9-D72870BB06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 rot="11911123">
            <a:off x="3523128" y="4263391"/>
            <a:ext cx="1640541" cy="113405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C14A824-4B3C-F647-B3F4-7A71315E049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30" t="29538" r="36808" b="34637"/>
          <a:stretch/>
        </p:blipFill>
        <p:spPr>
          <a:xfrm>
            <a:off x="4023401" y="1865735"/>
            <a:ext cx="432487" cy="49137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494D7AF-3D29-1341-A406-D140C133433D}"/>
              </a:ext>
            </a:extLst>
          </p:cNvPr>
          <p:cNvSpPr txBox="1"/>
          <p:nvPr/>
        </p:nvSpPr>
        <p:spPr>
          <a:xfrm>
            <a:off x="754290" y="6382726"/>
            <a:ext cx="5472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Martin and </a:t>
            </a:r>
            <a:r>
              <a:rPr lang="en-US" dirty="0" err="1"/>
              <a:t>Siepmann</a:t>
            </a:r>
            <a:r>
              <a:rPr lang="en-US" dirty="0"/>
              <a:t>, J. Phys. </a:t>
            </a:r>
            <a:r>
              <a:rPr lang="en-US" dirty="0" err="1"/>
              <a:t>Chem</a:t>
            </a:r>
            <a:r>
              <a:rPr lang="en-US" dirty="0"/>
              <a:t> B, 103, 4508 (1999)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ontent Placeholder 1">
                <a:extLst>
                  <a:ext uri="{FF2B5EF4-FFF2-40B4-BE49-F238E27FC236}">
                    <a16:creationId xmlns:a16="http://schemas.microsoft.com/office/drawing/2014/main" id="{C9A7FFFE-2BB7-5C48-B4C3-EFB20F32A8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940620" y="1475048"/>
                <a:ext cx="5871734" cy="2752396"/>
              </a:xfrm>
            </p:spPr>
            <p:txBody>
              <a:bodyPr>
                <a:noAutofit/>
              </a:bodyPr>
              <a:lstStyle/>
              <a:p>
                <a:r>
                  <a:rPr lang="en-US" sz="2000" dirty="0"/>
                  <a:t>Generate a number (m) of random trial orientation around focus atom, calculate a (new) Rosenbluth weight based on the Boltzmann factors of the trial insertion sites:</a:t>
                </a:r>
              </a:p>
              <a:p>
                <a:pPr marL="0" indent="0">
                  <a:buNone/>
                </a:pPr>
                <a:br>
                  <a:rPr lang="en-US" sz="20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2" name="Content Placeholder 1">
                <a:extLst>
                  <a:ext uri="{FF2B5EF4-FFF2-40B4-BE49-F238E27FC236}">
                    <a16:creationId xmlns:a16="http://schemas.microsoft.com/office/drawing/2014/main" id="{C9A7FFFE-2BB7-5C48-B4C3-EFB20F32A8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40620" y="1475048"/>
                <a:ext cx="5871734" cy="2752396"/>
              </a:xfrm>
              <a:blipFill>
                <a:blip r:embed="rId7"/>
                <a:stretch>
                  <a:fillRect l="-1082" t="-2294" b="-394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3" name="Picture 32">
            <a:extLst>
              <a:ext uri="{FF2B5EF4-FFF2-40B4-BE49-F238E27FC236}">
                <a16:creationId xmlns:a16="http://schemas.microsoft.com/office/drawing/2014/main" id="{737D6955-2713-194E-9A81-5F87F6A0518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27018">
            <a:off x="3666979" y="1719672"/>
            <a:ext cx="929946" cy="914400"/>
          </a:xfrm>
          <a:prstGeom prst="rect">
            <a:avLst/>
          </a:prstGeom>
        </p:spPr>
      </p:pic>
      <p:sp>
        <p:nvSpPr>
          <p:cNvPr id="34" name="Arc 33">
            <a:extLst>
              <a:ext uri="{FF2B5EF4-FFF2-40B4-BE49-F238E27FC236}">
                <a16:creationId xmlns:a16="http://schemas.microsoft.com/office/drawing/2014/main" id="{3798AA83-A0B5-2F43-9CD9-AF7A80BA1EA3}"/>
              </a:ext>
            </a:extLst>
          </p:cNvPr>
          <p:cNvSpPr/>
          <p:nvPr/>
        </p:nvSpPr>
        <p:spPr>
          <a:xfrm rot="16200000">
            <a:off x="4029380" y="1771002"/>
            <a:ext cx="372640" cy="783421"/>
          </a:xfrm>
          <a:prstGeom prst="arc">
            <a:avLst>
              <a:gd name="adj1" fmla="val 3630177"/>
              <a:gd name="adj2" fmla="val 19311450"/>
            </a:avLst>
          </a:prstGeom>
          <a:ln w="381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1C4BB945-BA64-6C43-A749-E3E1DF8471BD}"/>
              </a:ext>
            </a:extLst>
          </p:cNvPr>
          <p:cNvSpPr/>
          <p:nvPr/>
        </p:nvSpPr>
        <p:spPr>
          <a:xfrm rot="10800000" flipV="1">
            <a:off x="4340804" y="1857142"/>
            <a:ext cx="372640" cy="783421"/>
          </a:xfrm>
          <a:prstGeom prst="arc">
            <a:avLst>
              <a:gd name="adj1" fmla="val 3630177"/>
              <a:gd name="adj2" fmla="val 19311450"/>
            </a:avLst>
          </a:prstGeom>
          <a:ln w="381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9469812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33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797926" y="1523256"/>
            <a:ext cx="4960321" cy="417011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6F3119C-480F-364E-9F5F-97586E2F84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04" b="13523"/>
          <a:stretch/>
        </p:blipFill>
        <p:spPr>
          <a:xfrm>
            <a:off x="2382860" y="2978929"/>
            <a:ext cx="1640541" cy="988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95EB1A-C994-1549-866C-98F77449A3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5"/>
          <a:stretch/>
        </p:blipFill>
        <p:spPr>
          <a:xfrm>
            <a:off x="1086133" y="3859233"/>
            <a:ext cx="1533499" cy="1371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6D157E-7D19-A643-A923-0957AE818D4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>
            <a:off x="1032612" y="1836868"/>
            <a:ext cx="1640541" cy="113405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D80CE67-0513-3F40-A0D9-D72870BB06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 rot="11911123">
            <a:off x="3523128" y="4263391"/>
            <a:ext cx="1640541" cy="113405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C14A824-4B3C-F647-B3F4-7A71315E049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30" t="29538" r="36808" b="34637"/>
          <a:stretch/>
        </p:blipFill>
        <p:spPr>
          <a:xfrm>
            <a:off x="4023401" y="1865735"/>
            <a:ext cx="432487" cy="49137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494D7AF-3D29-1341-A406-D140C133433D}"/>
              </a:ext>
            </a:extLst>
          </p:cNvPr>
          <p:cNvSpPr txBox="1"/>
          <p:nvPr/>
        </p:nvSpPr>
        <p:spPr>
          <a:xfrm>
            <a:off x="754290" y="6382726"/>
            <a:ext cx="5472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Martin and </a:t>
            </a:r>
            <a:r>
              <a:rPr lang="en-US" dirty="0" err="1"/>
              <a:t>Siepmann</a:t>
            </a:r>
            <a:r>
              <a:rPr lang="en-US" dirty="0"/>
              <a:t>, J. Phys. </a:t>
            </a:r>
            <a:r>
              <a:rPr lang="en-US" dirty="0" err="1"/>
              <a:t>Chem</a:t>
            </a:r>
            <a:r>
              <a:rPr lang="en-US" dirty="0"/>
              <a:t> B, 103, 4508 (1999)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ontent Placeholder 1">
                <a:extLst>
                  <a:ext uri="{FF2B5EF4-FFF2-40B4-BE49-F238E27FC236}">
                    <a16:creationId xmlns:a16="http://schemas.microsoft.com/office/drawing/2014/main" id="{C9A7FFFE-2BB7-5C48-B4C3-EFB20F32A8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940620" y="1475048"/>
                <a:ext cx="5871734" cy="2492424"/>
              </a:xfrm>
            </p:spPr>
            <p:txBody>
              <a:bodyPr>
                <a:noAutofit/>
              </a:bodyPr>
              <a:lstStyle/>
              <a:p>
                <a:r>
                  <a:rPr lang="en-US" sz="2000" dirty="0"/>
                  <a:t>Select a orientation using a random draw compared to the scaled Boltzmann factors for each site:</a:t>
                </a:r>
              </a:p>
              <a:p>
                <a:pPr marL="0" indent="0">
                  <a:buNone/>
                </a:pPr>
                <a:br>
                  <a:rPr lang="en-US" sz="20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sup>
                          </m:sSup>
                        </m:num>
                        <m:den>
                          <m:sSub>
                            <m:sSub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2" name="Content Placeholder 1">
                <a:extLst>
                  <a:ext uri="{FF2B5EF4-FFF2-40B4-BE49-F238E27FC236}">
                    <a16:creationId xmlns:a16="http://schemas.microsoft.com/office/drawing/2014/main" id="{C9A7FFFE-2BB7-5C48-B4C3-EFB20F32A8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40620" y="1475048"/>
                <a:ext cx="5871734" cy="2492424"/>
              </a:xfrm>
              <a:blipFill>
                <a:blip r:embed="rId7"/>
                <a:stretch>
                  <a:fillRect l="-1082" t="-2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EBC9ECCC-D001-144B-8DDB-1E78E6E6C17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51080">
            <a:off x="3799385" y="1802999"/>
            <a:ext cx="929946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673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34</a:t>
            </a:fld>
            <a:endParaRPr lang="en-US" dirty="0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6F3119C-480F-364E-9F5F-97586E2F84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04" b="13523"/>
          <a:stretch/>
        </p:blipFill>
        <p:spPr>
          <a:xfrm>
            <a:off x="2382860" y="2978929"/>
            <a:ext cx="1640541" cy="988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95EB1A-C994-1549-866C-98F77449A3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5"/>
          <a:stretch/>
        </p:blipFill>
        <p:spPr>
          <a:xfrm>
            <a:off x="1086133" y="3859233"/>
            <a:ext cx="1533499" cy="1371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6D157E-7D19-A643-A923-0957AE818D4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>
            <a:off x="1032612" y="1836868"/>
            <a:ext cx="1640541" cy="113405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D80CE67-0513-3F40-A0D9-D72870BB06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 rot="11911123">
            <a:off x="3523128" y="4263391"/>
            <a:ext cx="1640541" cy="113405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C14A824-4B3C-F647-B3F4-7A71315E049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30" t="29538" r="36808" b="34637"/>
          <a:stretch/>
        </p:blipFill>
        <p:spPr>
          <a:xfrm>
            <a:off x="4023401" y="1865735"/>
            <a:ext cx="432487" cy="49137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494D7AF-3D29-1341-A406-D140C133433D}"/>
              </a:ext>
            </a:extLst>
          </p:cNvPr>
          <p:cNvSpPr txBox="1"/>
          <p:nvPr/>
        </p:nvSpPr>
        <p:spPr>
          <a:xfrm>
            <a:off x="754290" y="6382726"/>
            <a:ext cx="5472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Martin and </a:t>
            </a:r>
            <a:r>
              <a:rPr lang="en-US" dirty="0" err="1"/>
              <a:t>Siepmann</a:t>
            </a:r>
            <a:r>
              <a:rPr lang="en-US" dirty="0"/>
              <a:t>, J. Phys. </a:t>
            </a:r>
            <a:r>
              <a:rPr lang="en-US" dirty="0" err="1"/>
              <a:t>Chem</a:t>
            </a:r>
            <a:r>
              <a:rPr lang="en-US" dirty="0"/>
              <a:t> B, 103, 4508 (1999)</a:t>
            </a:r>
          </a:p>
        </p:txBody>
      </p:sp>
      <p:sp>
        <p:nvSpPr>
          <p:cNvPr id="32" name="Content Placeholder 1">
            <a:extLst>
              <a:ext uri="{FF2B5EF4-FFF2-40B4-BE49-F238E27FC236}">
                <a16:creationId xmlns:a16="http://schemas.microsoft.com/office/drawing/2014/main" id="{C9A7FFFE-2BB7-5C48-B4C3-EFB20F32A8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0620" y="1475048"/>
            <a:ext cx="5871734" cy="2492424"/>
          </a:xfrm>
        </p:spPr>
        <p:txBody>
          <a:bodyPr>
            <a:noAutofit/>
          </a:bodyPr>
          <a:lstStyle/>
          <a:p>
            <a:r>
              <a:rPr lang="en-US" sz="2000" dirty="0"/>
              <a:t>Continue building the molecule segment by segment. If building segment is in the ring frame, we do not perform dihedral trials.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737D6955-2713-194E-9A81-5F87F6A0518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11098">
            <a:off x="3786247" y="1785932"/>
            <a:ext cx="929946" cy="9144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5C7D186-1B7C-FD43-9068-9C81A9AAFDE0}"/>
              </a:ext>
            </a:extLst>
          </p:cNvPr>
          <p:cNvGrpSpPr/>
          <p:nvPr/>
        </p:nvGrpSpPr>
        <p:grpSpPr>
          <a:xfrm>
            <a:off x="6113513" y="2624944"/>
            <a:ext cx="5766827" cy="3538803"/>
            <a:chOff x="265027" y="1975455"/>
            <a:chExt cx="7689106" cy="471840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3C068B3F-6C4B-B544-89CD-E9BBFCCD5B36}"/>
                    </a:ext>
                  </a:extLst>
                </p:cNvPr>
                <p:cNvSpPr txBox="1"/>
                <p:nvPr/>
              </p:nvSpPr>
              <p:spPr>
                <a:xfrm>
                  <a:off x="265027" y="4510668"/>
                  <a:ext cx="6123900" cy="1037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𝑔𝑒𝑛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∏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𝑠𝑡𝑒𝑝</m:t>
                                </m:r>
                              </m:sub>
                            </m:sSub>
                          </m:sup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𝑢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𝐿𝐽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e>
                                        </m:d>
                                      </m:sup>
                                    </m:sSup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</m:d>
                                  </m:den>
                                </m:f>
                              </m:e>
                            </m:d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𝑢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𝑡𝑜𝑟𝑠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e>
                                        </m:d>
                                      </m:sup>
                                    </m:sSup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</m:d>
                                  </m:den>
                                </m:f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nary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5027" y="4510668"/>
                  <a:ext cx="6123900" cy="1037036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521E5527-D17D-1F49-9ED5-551EF11E5BBA}"/>
                </a:ext>
              </a:extLst>
            </p:cNvPr>
            <p:cNvSpPr/>
            <p:nvPr/>
          </p:nvSpPr>
          <p:spPr>
            <a:xfrm>
              <a:off x="2034042" y="3897652"/>
              <a:ext cx="401444" cy="551985"/>
            </a:xfrm>
            <a:prstGeom prst="down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7" name="Down Arrow 16">
              <a:extLst>
                <a:ext uri="{FF2B5EF4-FFF2-40B4-BE49-F238E27FC236}">
                  <a16:creationId xmlns:a16="http://schemas.microsoft.com/office/drawing/2014/main" id="{02FAC136-CA6F-7A41-B24B-0721912DFEB2}"/>
                </a:ext>
              </a:extLst>
            </p:cNvPr>
            <p:cNvSpPr/>
            <p:nvPr/>
          </p:nvSpPr>
          <p:spPr>
            <a:xfrm>
              <a:off x="3301608" y="3887600"/>
              <a:ext cx="401444" cy="551985"/>
            </a:xfrm>
            <a:prstGeom prst="down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973C570-E0A3-2D41-B630-05D30C910A23}"/>
                </a:ext>
              </a:extLst>
            </p:cNvPr>
            <p:cNvSpPr/>
            <p:nvPr/>
          </p:nvSpPr>
          <p:spPr>
            <a:xfrm>
              <a:off x="1932134" y="4590422"/>
              <a:ext cx="479503" cy="388889"/>
            </a:xfrm>
            <a:prstGeom prst="rect">
              <a:avLst/>
            </a:prstGeom>
            <a:solidFill>
              <a:srgbClr val="FFC000">
                <a:alpha val="21176"/>
              </a:srgb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BFA6726-EA95-FC49-B90E-D2EF5C91F787}"/>
                </a:ext>
              </a:extLst>
            </p:cNvPr>
            <p:cNvSpPr/>
            <p:nvPr/>
          </p:nvSpPr>
          <p:spPr>
            <a:xfrm>
              <a:off x="1370265" y="3289899"/>
              <a:ext cx="4936295" cy="4514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/>
                <a:t>Torsion is coupled to nonbonded energy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A524D68-0F45-9845-8EB5-DB86DEEEA1D3}"/>
                </a:ext>
              </a:extLst>
            </p:cNvPr>
            <p:cNvSpPr/>
            <p:nvPr/>
          </p:nvSpPr>
          <p:spPr>
            <a:xfrm>
              <a:off x="3245063" y="6201416"/>
              <a:ext cx="4709070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/>
                <a:t>Picking for bond angle is decoupled.</a:t>
              </a:r>
              <a:endParaRPr lang="en-US" dirty="0"/>
            </a:p>
          </p:txBody>
        </p:sp>
        <p:sp>
          <p:nvSpPr>
            <p:cNvPr id="23" name="Up Arrow 22">
              <a:extLst>
                <a:ext uri="{FF2B5EF4-FFF2-40B4-BE49-F238E27FC236}">
                  <a16:creationId xmlns:a16="http://schemas.microsoft.com/office/drawing/2014/main" id="{A02D009C-8429-B848-A6EA-C9BAE9ABF4AE}"/>
                </a:ext>
              </a:extLst>
            </p:cNvPr>
            <p:cNvSpPr/>
            <p:nvPr/>
          </p:nvSpPr>
          <p:spPr>
            <a:xfrm>
              <a:off x="4538873" y="5570404"/>
              <a:ext cx="318773" cy="524608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4" name="Down Arrow 23">
              <a:extLst>
                <a:ext uri="{FF2B5EF4-FFF2-40B4-BE49-F238E27FC236}">
                  <a16:creationId xmlns:a16="http://schemas.microsoft.com/office/drawing/2014/main" id="{7C7B3FC7-3CC1-DC41-A4DD-60A7AC4FC902}"/>
                </a:ext>
              </a:extLst>
            </p:cNvPr>
            <p:cNvSpPr/>
            <p:nvPr/>
          </p:nvSpPr>
          <p:spPr>
            <a:xfrm>
              <a:off x="1006583" y="2816186"/>
              <a:ext cx="363681" cy="1623400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A69C4CD-D9BA-3A45-8056-F0C84BC940F6}"/>
                </a:ext>
              </a:extLst>
            </p:cNvPr>
            <p:cNvSpPr/>
            <p:nvPr/>
          </p:nvSpPr>
          <p:spPr>
            <a:xfrm>
              <a:off x="371171" y="1975455"/>
              <a:ext cx="6929647" cy="7797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/>
                <a:t># of growth steps where each step regrows all </a:t>
              </a:r>
              <a:br>
                <a:rPr lang="en-US" sz="1600" i="1" dirty="0"/>
              </a:br>
              <a:r>
                <a:rPr lang="en-US" sz="1600" i="1" dirty="0"/>
                <a:t>segments from a branch point</a:t>
              </a:r>
              <a:endParaRPr lang="en-US" sz="1600" dirty="0"/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95FA22F4-270D-9A4E-BD7A-3F090EC6CA6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5"/>
          <a:stretch/>
        </p:blipFill>
        <p:spPr>
          <a:xfrm rot="20050072">
            <a:off x="3722248" y="1564987"/>
            <a:ext cx="1533499" cy="137160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797926" y="1523256"/>
            <a:ext cx="4960321" cy="417011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299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/>
              <a:t>Configurational-Bias </a:t>
            </a:r>
            <a:r>
              <a:rPr lang="en-US" dirty="0" err="1"/>
              <a:t>CrankShaft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35</a:t>
            </a:fld>
            <a:endParaRPr lang="en-US" dirty="0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27A680F-DD31-7741-8776-7ABABA7DFC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52" r="19086"/>
          <a:stretch/>
        </p:blipFill>
        <p:spPr>
          <a:xfrm rot="5400000">
            <a:off x="7402111" y="1003367"/>
            <a:ext cx="2688831" cy="3657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3F3F47-033B-BC49-8514-1EB30CFD2B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42" r="21065"/>
          <a:stretch/>
        </p:blipFill>
        <p:spPr>
          <a:xfrm rot="5400000">
            <a:off x="2031426" y="1003367"/>
            <a:ext cx="2493320" cy="365760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797926" y="1396314"/>
            <a:ext cx="4960321" cy="28296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76BA6D9-0F23-0347-9E26-8C0311268BA8}"/>
              </a:ext>
            </a:extLst>
          </p:cNvPr>
          <p:cNvSpPr/>
          <p:nvPr/>
        </p:nvSpPr>
        <p:spPr>
          <a:xfrm>
            <a:off x="6251375" y="1396315"/>
            <a:ext cx="4960321" cy="28296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B62BF14-43B3-F84F-951A-08CC6A563318}"/>
              </a:ext>
            </a:extLst>
          </p:cNvPr>
          <p:cNvCxnSpPr>
            <a:cxnSpLocks/>
          </p:cNvCxnSpPr>
          <p:nvPr/>
        </p:nvCxnSpPr>
        <p:spPr>
          <a:xfrm flipH="1" flipV="1">
            <a:off x="8746527" y="2113006"/>
            <a:ext cx="100911" cy="1417937"/>
          </a:xfrm>
          <a:prstGeom prst="line">
            <a:avLst/>
          </a:prstGeom>
          <a:ln w="57150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721826C-6572-1845-9370-89B1646B1CEB}"/>
              </a:ext>
            </a:extLst>
          </p:cNvPr>
          <p:cNvCxnSpPr>
            <a:cxnSpLocks/>
          </p:cNvCxnSpPr>
          <p:nvPr/>
        </p:nvCxnSpPr>
        <p:spPr>
          <a:xfrm flipH="1" flipV="1">
            <a:off x="1997270" y="2953265"/>
            <a:ext cx="1280816" cy="654908"/>
          </a:xfrm>
          <a:prstGeom prst="line">
            <a:avLst/>
          </a:prstGeom>
          <a:ln w="57150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Arc 42">
            <a:extLst>
              <a:ext uri="{FF2B5EF4-FFF2-40B4-BE49-F238E27FC236}">
                <a16:creationId xmlns:a16="http://schemas.microsoft.com/office/drawing/2014/main" id="{E8485B57-3A73-3149-987A-FC42DDA2A15C}"/>
              </a:ext>
            </a:extLst>
          </p:cNvPr>
          <p:cNvSpPr/>
          <p:nvPr/>
        </p:nvSpPr>
        <p:spPr>
          <a:xfrm rot="16200000">
            <a:off x="8458716" y="2582973"/>
            <a:ext cx="372640" cy="783421"/>
          </a:xfrm>
          <a:prstGeom prst="arc">
            <a:avLst>
              <a:gd name="adj1" fmla="val 3630177"/>
              <a:gd name="adj2" fmla="val 19311450"/>
            </a:avLst>
          </a:prstGeom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44" name="Arc 43">
            <a:extLst>
              <a:ext uri="{FF2B5EF4-FFF2-40B4-BE49-F238E27FC236}">
                <a16:creationId xmlns:a16="http://schemas.microsoft.com/office/drawing/2014/main" id="{7E8BA312-E9A8-8E46-8F18-38B96D361465}"/>
              </a:ext>
            </a:extLst>
          </p:cNvPr>
          <p:cNvSpPr/>
          <p:nvPr/>
        </p:nvSpPr>
        <p:spPr>
          <a:xfrm rot="1567237">
            <a:off x="2451358" y="2737874"/>
            <a:ext cx="372640" cy="783421"/>
          </a:xfrm>
          <a:prstGeom prst="arc">
            <a:avLst>
              <a:gd name="adj1" fmla="val 3630177"/>
              <a:gd name="adj2" fmla="val 19311450"/>
            </a:avLst>
          </a:prstGeom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1150FF82-7D37-904F-BFC7-EB36870471F5}"/>
                  </a:ext>
                </a:extLst>
              </p:cNvPr>
              <p:cNvSpPr txBox="1"/>
              <p:nvPr/>
            </p:nvSpPr>
            <p:spPr>
              <a:xfrm>
                <a:off x="606649" y="5000519"/>
                <a:ext cx="5342873" cy="8781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𝑔𝑒𝑛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𝐵𝑜𝑛𝑑𝑒𝑑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𝐿𝐽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</m:num>
                            <m:den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𝑏𝑜𝑛𝑑𝑒𝑑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</m:num>
                            <m:den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𝐵𝑜𝑛𝑑𝑒𝑑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1150FF82-7D37-904F-BFC7-EB36870471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649" y="5000519"/>
                <a:ext cx="5342873" cy="8781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8643EB86-4792-6246-A07F-5560CA9CF125}"/>
                  </a:ext>
                </a:extLst>
              </p:cNvPr>
              <p:cNvSpPr/>
              <p:nvPr/>
            </p:nvSpPr>
            <p:spPr>
              <a:xfrm>
                <a:off x="6784559" y="4371212"/>
                <a:ext cx="3893951" cy="10168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𝐵𝑜𝑛𝑑𝑒𝑑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sSup>
                            <m:sSup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𝐿𝐽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8643EB86-4792-6246-A07F-5560CA9CF1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4559" y="4371212"/>
                <a:ext cx="3893951" cy="101681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DE03C4BE-0FDE-364D-93C7-13B39DED21FA}"/>
                  </a:ext>
                </a:extLst>
              </p:cNvPr>
              <p:cNvSpPr/>
              <p:nvPr/>
            </p:nvSpPr>
            <p:spPr>
              <a:xfrm>
                <a:off x="6837022" y="5487470"/>
                <a:ext cx="3919919" cy="10514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𝐵𝑜𝑛𝑑𝑒𝑑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p>
                            <m:sSup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d>
                                <m:d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𝑏𝑒𝑛𝑑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𝑑𝑖h</m:t>
                                      </m:r>
                                    </m:sub>
                                  </m:sSub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DE03C4BE-0FDE-364D-93C7-13B39DED21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7022" y="5487470"/>
                <a:ext cx="3919919" cy="105144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00863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GEMC: methyl-cyclohexane 480 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87055"/>
                <a:ext cx="10515600" cy="468990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latin typeface="Cambria Math" panose="02040503050406030204" pitchFamily="18" charset="0"/>
                  </a:rPr>
                  <a:t>Exclude first 500,000 MCS from block average files.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𝑙𝑖𝑞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=581.10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kg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𝑣𝑎𝑝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3.99 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kg</m:t>
                    </m:r>
                    <m:r>
                      <a:rPr lang="en-US" sz="2400">
                        <a:latin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sz="240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, </m:t>
                    </m:r>
                    <m:d>
                      <m:dPr>
                        <m:begChr m:val="⟨"/>
                        <m:endChr m:val="⟩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=8.21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bar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87055"/>
                <a:ext cx="10515600" cy="4689908"/>
              </a:xfrm>
              <a:blipFill>
                <a:blip r:embed="rId2"/>
                <a:stretch>
                  <a:fillRect l="-844" t="-13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99" y="2468880"/>
            <a:ext cx="5680037" cy="43891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115" y="2468880"/>
            <a:ext cx="5680036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440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GEMC: methyl-cyclohexane 480 K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4" r="1941" b="2676"/>
          <a:stretch/>
        </p:blipFill>
        <p:spPr>
          <a:xfrm>
            <a:off x="703540" y="1470838"/>
            <a:ext cx="6454662" cy="5161573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416145" y="1604098"/>
            <a:ext cx="43133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Start from 250 molecules and L=53 A</a:t>
            </a:r>
          </a:p>
          <a:p>
            <a:r>
              <a:rPr lang="en-US" sz="2000" dirty="0"/>
              <a:t>for each box.</a:t>
            </a:r>
          </a:p>
          <a:p>
            <a:endParaRPr lang="en-US" sz="2000" dirty="0"/>
          </a:p>
          <a:p>
            <a:r>
              <a:rPr lang="en-US" sz="2000" dirty="0"/>
              <a:t>As long as one starts in the two phase region, GEMC will form two distinct phases.</a:t>
            </a:r>
          </a:p>
        </p:txBody>
      </p:sp>
      <p:sp>
        <p:nvSpPr>
          <p:cNvPr id="9" name="Rectangle 8"/>
          <p:cNvSpPr/>
          <p:nvPr/>
        </p:nvSpPr>
        <p:spPr>
          <a:xfrm>
            <a:off x="7450592" y="5208071"/>
            <a:ext cx="1892841" cy="122368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035374" y="4378688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Gas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63853" y="5524684"/>
            <a:ext cx="106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Liquid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450593" y="4051625"/>
            <a:ext cx="1892840" cy="239357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93CEC51-7B1F-1D45-A3ED-FE6EE0B4B5D3}"/>
              </a:ext>
            </a:extLst>
          </p:cNvPr>
          <p:cNvGrpSpPr/>
          <p:nvPr/>
        </p:nvGrpSpPr>
        <p:grpSpPr>
          <a:xfrm>
            <a:off x="9572836" y="4051625"/>
            <a:ext cx="2133545" cy="2393184"/>
            <a:chOff x="9968259" y="4051625"/>
            <a:chExt cx="2133545" cy="2393184"/>
          </a:xfrm>
        </p:grpSpPr>
        <p:sp>
          <p:nvSpPr>
            <p:cNvPr id="13" name="Rectangle 12"/>
            <p:cNvSpPr/>
            <p:nvPr/>
          </p:nvSpPr>
          <p:spPr>
            <a:xfrm>
              <a:off x="9968259" y="5716791"/>
              <a:ext cx="2133545" cy="71457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611447" y="4622598"/>
              <a:ext cx="8152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Gas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445031" y="5832156"/>
              <a:ext cx="12019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Liquid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9968260" y="4051625"/>
              <a:ext cx="2133544" cy="239318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756203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64627" y="1560944"/>
            <a:ext cx="4312507" cy="5098473"/>
          </a:xfrm>
        </p:spPr>
        <p:txBody>
          <a:bodyPr>
            <a:normAutofit/>
          </a:bodyPr>
          <a:lstStyle/>
          <a:p>
            <a:r>
              <a:rPr lang="en-US" dirty="0"/>
              <a:t>Choice of simulation parameters may effect length of equilibration required.</a:t>
            </a:r>
          </a:p>
          <a:p>
            <a:r>
              <a:rPr lang="en-US" dirty="0"/>
              <a:t>Number of molecules in each phase also effects the magnitude of the statistical uncertainties.</a:t>
            </a:r>
          </a:p>
          <a:p>
            <a:r>
              <a:rPr lang="en-US" dirty="0"/>
              <a:t>Larger volume = more molecules in gas phase.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3" r="2080" b="2582"/>
          <a:stretch/>
        </p:blipFill>
        <p:spPr>
          <a:xfrm>
            <a:off x="661004" y="1410712"/>
            <a:ext cx="6571069" cy="542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0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PDB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05153"/>
            <a:ext cx="10515600" cy="5070763"/>
          </a:xfrm>
        </p:spPr>
        <p:txBody>
          <a:bodyPr>
            <a:normAutofit/>
          </a:bodyPr>
          <a:lstStyle/>
          <a:p>
            <a:r>
              <a:rPr lang="en-US" dirty="0"/>
              <a:t>PDB output files for each box contain coordinates for all molecules in the simulation:      mC6cycle_GEMC_T_480K_BOX_0.pdb </a:t>
            </a:r>
          </a:p>
          <a:p>
            <a:endParaRPr lang="en-US" dirty="0"/>
          </a:p>
          <a:p>
            <a:r>
              <a:rPr lang="pt-BR" dirty="0"/>
              <a:t>The occupancy column is used to designate the box to which each molecule belongs.  “imaginary” molecules are given coordinates of 0,0,0.</a:t>
            </a:r>
          </a:p>
          <a:p>
            <a:endParaRPr lang="pt-BR" dirty="0"/>
          </a:p>
          <a:p>
            <a:pPr marL="457200" lvl="1" indent="0">
              <a:buNone/>
            </a:pPr>
            <a:r>
              <a:rPr lang="en-US" dirty="0"/>
              <a:t>ATOM     76 C6   1C6 A  11      33.658  11.434  28.090  </a:t>
            </a:r>
            <a:r>
              <a:rPr lang="en-US" dirty="0">
                <a:solidFill>
                  <a:srgbClr val="FF0000"/>
                </a:solidFill>
              </a:rPr>
              <a:t>0.00</a:t>
            </a:r>
            <a:r>
              <a:rPr lang="en-US" dirty="0"/>
              <a:t>  0.00</a:t>
            </a:r>
          </a:p>
          <a:p>
            <a:pPr marL="457200" lvl="1" indent="0">
              <a:buNone/>
            </a:pPr>
            <a:r>
              <a:rPr lang="en-US" dirty="0"/>
              <a:t>ATOM     77 C7   1C6 A  11      36.151  10.979  27.972  </a:t>
            </a:r>
            <a:r>
              <a:rPr lang="en-US" dirty="0">
                <a:solidFill>
                  <a:srgbClr val="FF0000"/>
                </a:solidFill>
              </a:rPr>
              <a:t>0.00</a:t>
            </a:r>
            <a:r>
              <a:rPr lang="en-US" dirty="0"/>
              <a:t>  0.00</a:t>
            </a:r>
          </a:p>
          <a:p>
            <a:pPr marL="457200" lvl="1" indent="0">
              <a:buNone/>
            </a:pPr>
            <a:r>
              <a:rPr lang="en-US" dirty="0"/>
              <a:t>ATOM     78 C1   1C6 A  12         </a:t>
            </a:r>
            <a:r>
              <a:rPr lang="en-US" dirty="0">
                <a:solidFill>
                  <a:srgbClr val="FF0000"/>
                </a:solidFill>
              </a:rPr>
              <a:t>0.000    0.000    0.000</a:t>
            </a:r>
            <a:r>
              <a:rPr lang="en-US" dirty="0"/>
              <a:t>  </a:t>
            </a:r>
            <a:r>
              <a:rPr lang="en-US" dirty="0">
                <a:solidFill>
                  <a:srgbClr val="FF0000"/>
                </a:solidFill>
              </a:rPr>
              <a:t>1.00</a:t>
            </a:r>
            <a:r>
              <a:rPr lang="en-US" dirty="0"/>
              <a:t>  0.00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327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325" y="2753588"/>
            <a:ext cx="9471721" cy="41044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OAC-1642406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8754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PDB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71C0B8B-CD3D-F847-BF12-596EB33E36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68" t="9009" r="11950" b="14595"/>
          <a:stretch/>
        </p:blipFill>
        <p:spPr>
          <a:xfrm>
            <a:off x="1145308" y="2647591"/>
            <a:ext cx="3745155" cy="34747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0DE741-5C79-234E-B4D2-40427C02DF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95" t="20540" r="18455" b="28468"/>
          <a:stretch/>
        </p:blipFill>
        <p:spPr>
          <a:xfrm>
            <a:off x="6000466" y="2183805"/>
            <a:ext cx="4959729" cy="4572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4169624-3563-A34F-9A7D-E2188BB259FA}"/>
              </a:ext>
            </a:extLst>
          </p:cNvPr>
          <p:cNvSpPr/>
          <p:nvPr/>
        </p:nvSpPr>
        <p:spPr>
          <a:xfrm>
            <a:off x="1253945" y="1369963"/>
            <a:ext cx="986481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 err="1"/>
              <a:t>vmd</a:t>
            </a:r>
            <a:r>
              <a:rPr lang="en-US" sz="2200" dirty="0"/>
              <a:t>     mC6cycle_GEMC_T_480K_merged.psf   mC6cycle_GEMC_T_480K_BOX_0.pdb</a:t>
            </a:r>
          </a:p>
          <a:p>
            <a:r>
              <a:rPr lang="en-US" sz="2200" b="1" dirty="0" err="1"/>
              <a:t>vmd</a:t>
            </a:r>
            <a:r>
              <a:rPr lang="en-US" sz="2200" dirty="0"/>
              <a:t>     mC6cycle_GEMC_T_480K_merged.psf   mC6cycle_GEMC_T_480K_BOX_1.pdb</a:t>
            </a:r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5622BECE-5A6F-0B4E-A487-D7ADFC948AAB}"/>
              </a:ext>
            </a:extLst>
          </p:cNvPr>
          <p:cNvSpPr/>
          <p:nvPr/>
        </p:nvSpPr>
        <p:spPr>
          <a:xfrm flipH="1">
            <a:off x="412016" y="1625601"/>
            <a:ext cx="1639578" cy="2978446"/>
          </a:xfrm>
          <a:prstGeom prst="arc">
            <a:avLst>
              <a:gd name="adj1" fmla="val 16200000"/>
              <a:gd name="adj2" fmla="val 5311243"/>
            </a:avLst>
          </a:prstGeom>
          <a:ln w="57150">
            <a:solidFill>
              <a:srgbClr val="00B050"/>
            </a:solidFill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95D68237-B15D-234A-AE07-EFF32F7EE639}"/>
              </a:ext>
            </a:extLst>
          </p:cNvPr>
          <p:cNvSpPr/>
          <p:nvPr/>
        </p:nvSpPr>
        <p:spPr>
          <a:xfrm>
            <a:off x="10251991" y="1984414"/>
            <a:ext cx="1639578" cy="2619632"/>
          </a:xfrm>
          <a:prstGeom prst="arc">
            <a:avLst>
              <a:gd name="adj1" fmla="val 16200000"/>
              <a:gd name="adj2" fmla="val 5783645"/>
            </a:avLst>
          </a:prstGeom>
          <a:ln w="57150">
            <a:solidFill>
              <a:srgbClr val="00B050"/>
            </a:solidFill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9305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methyl-cyclohexane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AEE9CDE-4B9F-4F47-BDE9-49CE7FA6E5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33" y="1424114"/>
            <a:ext cx="5775233" cy="48854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FC0A40-DF7C-434D-81DA-A8E126F6809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067" y="1361768"/>
            <a:ext cx="5803788" cy="49758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6341E79-7870-9B42-952D-83EE1E42185B}"/>
              </a:ext>
            </a:extLst>
          </p:cNvPr>
          <p:cNvSpPr/>
          <p:nvPr/>
        </p:nvSpPr>
        <p:spPr>
          <a:xfrm>
            <a:off x="853376" y="6310349"/>
            <a:ext cx="1069813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M. </a:t>
            </a:r>
            <a:r>
              <a:rPr lang="en-US" sz="1400" dirty="0" err="1"/>
              <a:t>Yiannourakou</a:t>
            </a:r>
            <a:r>
              <a:rPr lang="en-US" sz="1400" dirty="0"/>
              <a:t>, Ph </a:t>
            </a:r>
            <a:r>
              <a:rPr lang="en-US" sz="1400" dirty="0" err="1"/>
              <a:t>Ungerer</a:t>
            </a:r>
            <a:r>
              <a:rPr lang="en-US" sz="1400" dirty="0"/>
              <a:t>, V. </a:t>
            </a:r>
            <a:r>
              <a:rPr lang="en-US" sz="1400" dirty="0" err="1"/>
              <a:t>Lachet</a:t>
            </a:r>
            <a:r>
              <a:rPr lang="en-US" sz="1400" dirty="0"/>
              <a:t>, B. Rousseau, J.-M. </a:t>
            </a:r>
            <a:r>
              <a:rPr lang="en-US" sz="1400" dirty="0" err="1"/>
              <a:t>Teuler</a:t>
            </a:r>
            <a:r>
              <a:rPr lang="en-US" sz="1400" dirty="0"/>
              <a:t>, “United atom forcefield for vapor-liquid equilibrium (VLE) properties of cyclic and polycyclic compounds from Monte Carlo simulations,” Fluid Phase Equilibria, 2018,</a:t>
            </a:r>
          </a:p>
        </p:txBody>
      </p:sp>
    </p:spTree>
    <p:extLst>
      <p:ext uri="{BB962C8B-B14F-4D97-AF65-F5344CB8AC3E}">
        <p14:creationId xmlns:p14="http://schemas.microsoft.com/office/powerpoint/2010/main" val="9981513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AE899CF-814F-5140-ADAB-7CFAB25F08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1528">
            <a:off x="782931" y="1281684"/>
            <a:ext cx="4767564" cy="4846320"/>
          </a:xfrm>
          <a:prstGeom prst="trapezoid">
            <a:avLst>
              <a:gd name="adj" fmla="val 0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7545295-70A4-064D-88BD-6A0DDCAE8953}"/>
              </a:ext>
            </a:extLst>
          </p:cNvPr>
          <p:cNvSpPr/>
          <p:nvPr/>
        </p:nvSpPr>
        <p:spPr>
          <a:xfrm>
            <a:off x="5878158" y="1948495"/>
            <a:ext cx="5189838" cy="428192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5F031E-53FA-714B-AC2F-8FDF13BDF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7165" y="2253036"/>
            <a:ext cx="604911" cy="548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BC5D47-A04C-CE4C-9B71-F279F4FF1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264" y="2171192"/>
            <a:ext cx="604911" cy="548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076E28-1029-FB49-8B94-6F21AA341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8258" y="2531927"/>
            <a:ext cx="604911" cy="548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7986B8-FF14-DD46-A6EF-E9F34DEDD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29" y="4314878"/>
            <a:ext cx="604911" cy="5486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FF4A5C-35D1-1C4B-A756-8B2AB10C6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3260" y="2986709"/>
            <a:ext cx="453224" cy="5486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24CAC93-07ED-7645-AAAE-89AE9FCFE3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0216" y="2171192"/>
            <a:ext cx="453224" cy="5486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43F632-2B9B-3346-A039-CB280FC087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1307" y="3261029"/>
            <a:ext cx="453224" cy="5486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E3C667-93B4-E04D-9E16-1BD9267EA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7417" y="5460937"/>
            <a:ext cx="453224" cy="5486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0C91F96-AC32-794E-A6DD-5F256410FB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2076" y="5399115"/>
            <a:ext cx="453224" cy="5486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D24210-4A08-6742-AEC4-049462DB81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1352" y="3815135"/>
            <a:ext cx="542677" cy="5486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06BA1F-2418-1C4D-AE71-A1EDA2846F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1549" y="5399115"/>
            <a:ext cx="542677" cy="5486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CBD4CEE-EC29-064A-9D21-3CC664F47A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3614" y="4189143"/>
            <a:ext cx="542677" cy="548640"/>
          </a:xfrm>
          <a:prstGeom prst="rect">
            <a:avLst/>
          </a:prstGeom>
        </p:spPr>
      </p:pic>
      <p:sp>
        <p:nvSpPr>
          <p:cNvPr id="22" name="Arc 21">
            <a:extLst>
              <a:ext uri="{FF2B5EF4-FFF2-40B4-BE49-F238E27FC236}">
                <a16:creationId xmlns:a16="http://schemas.microsoft.com/office/drawing/2014/main" id="{F2080515-4779-5E46-9479-340F87973374}"/>
              </a:ext>
            </a:extLst>
          </p:cNvPr>
          <p:cNvSpPr/>
          <p:nvPr/>
        </p:nvSpPr>
        <p:spPr>
          <a:xfrm rot="20487543">
            <a:off x="582577" y="2640470"/>
            <a:ext cx="7845280" cy="3398437"/>
          </a:xfrm>
          <a:prstGeom prst="arc">
            <a:avLst>
              <a:gd name="adj1" fmla="val 13888775"/>
              <a:gd name="adj2" fmla="val 21036525"/>
            </a:avLst>
          </a:prstGeom>
          <a:ln w="38100">
            <a:solidFill>
              <a:srgbClr val="00B050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5342C6C-5571-C148-AC32-D7284F73B3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5386" y="5193495"/>
            <a:ext cx="542677" cy="5486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351D54F-DC7D-FB49-90C1-5D8DF2CA5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5501684"/>
            <a:ext cx="453224" cy="5486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138C966-671D-EF4C-B268-BBBCE843B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724" y="3809669"/>
            <a:ext cx="604911" cy="5486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8CDB148-8ACC-ED41-AC0B-D70B6FDD9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9037" y="4519077"/>
            <a:ext cx="604911" cy="54864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466FCF9-D4CD-C742-A069-891EEC0A21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3231469"/>
            <a:ext cx="453224" cy="54864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0A6C5FD-B342-794E-BAB2-AB09114D4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442" y="4664907"/>
            <a:ext cx="542677" cy="54864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3B2459F-BB97-6343-8594-C62CB04D3D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4296" y="3505789"/>
            <a:ext cx="54267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418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547092"/>
            <a:ext cx="10924309" cy="4354946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Topology file for adsorbate.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Build PDB and PSF files for adsorbate.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Simulation of CO</a:t>
            </a:r>
            <a:r>
              <a:rPr lang="en-US" baseline="-25000" dirty="0"/>
              <a:t>2</a:t>
            </a:r>
            <a:r>
              <a:rPr lang="en-US" dirty="0"/>
              <a:t> adsorption in IRMOF-1 at 298 K and 1.0 bar.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Calculate the number of CO</a:t>
            </a:r>
            <a:r>
              <a:rPr lang="en-US" baseline="-25000" dirty="0"/>
              <a:t>2</a:t>
            </a:r>
            <a:r>
              <a:rPr lang="en-US" dirty="0"/>
              <a:t> adsorbed.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5148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6170CD-242A-154C-AD3E-65FE573C9265}"/>
              </a:ext>
            </a:extLst>
          </p:cNvPr>
          <p:cNvGrpSpPr>
            <a:grpSpLocks noChangeAspect="1"/>
          </p:cNvGrpSpPr>
          <p:nvPr/>
        </p:nvGrpSpPr>
        <p:grpSpPr>
          <a:xfrm>
            <a:off x="365354" y="1873948"/>
            <a:ext cx="5629595" cy="3749040"/>
            <a:chOff x="300037" y="828920"/>
            <a:chExt cx="8597450" cy="572549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5ADD68-287A-D94B-A3E8-D58FE8BF0181}"/>
                </a:ext>
              </a:extLst>
            </p:cNvPr>
            <p:cNvSpPr/>
            <p:nvPr/>
          </p:nvSpPr>
          <p:spPr>
            <a:xfrm>
              <a:off x="1636147" y="995986"/>
              <a:ext cx="5472752" cy="5558424"/>
            </a:xfrm>
            <a:prstGeom prst="ellipse">
              <a:avLst/>
            </a:prstGeom>
            <a:noFill/>
            <a:ln w="1016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8F7E4EF-829A-F649-A5F5-3237E0A8A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3586" y="828920"/>
              <a:ext cx="5249950" cy="64008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4AC02A7-DD64-B44F-AF74-7FC5372B67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4676324"/>
              <a:ext cx="3484018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662BB80-E695-BD40-A18A-6B8838E195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559" b="65304"/>
            <a:stretch/>
          </p:blipFill>
          <p:spPr>
            <a:xfrm>
              <a:off x="4372523" y="4676324"/>
              <a:ext cx="4524964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DEA59CF-0FB6-AC41-B519-0D57E56E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2543033"/>
              <a:ext cx="3291840" cy="1097280"/>
            </a:xfrm>
            <a:prstGeom prst="rect">
              <a:avLst/>
            </a:prstGeom>
          </p:spPr>
        </p:pic>
        <p:pic>
          <p:nvPicPr>
            <p:cNvPr id="17" name="Picture 16" descr="C:\Users\Jason\School\Research\Publications_Common_Assets\GOMC_Full_Size.jpg">
              <a:extLst>
                <a:ext uri="{FF2B5EF4-FFF2-40B4-BE49-F238E27FC236}">
                  <a16:creationId xmlns:a16="http://schemas.microsoft.com/office/drawing/2014/main" id="{999DDF49-437C-044F-BBCB-212F96FF5B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7171" y="2101225"/>
              <a:ext cx="1654088" cy="14630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259E3EF-7EE4-3E46-8EB8-EE140491F547}"/>
                </a:ext>
              </a:extLst>
            </p:cNvPr>
            <p:cNvSpPr/>
            <p:nvPr/>
          </p:nvSpPr>
          <p:spPr>
            <a:xfrm>
              <a:off x="5472752" y="1469000"/>
              <a:ext cx="2277261" cy="7142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C626C27-8B10-8D4F-947F-E7C5E3C49332}"/>
                </a:ext>
              </a:extLst>
            </p:cNvPr>
            <p:cNvSpPr/>
            <p:nvPr/>
          </p:nvSpPr>
          <p:spPr>
            <a:xfrm rot="7555292">
              <a:off x="1608916" y="2121003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8A30DF9-1CE2-1340-8F0B-9AC8F5FA8F73}"/>
                </a:ext>
              </a:extLst>
            </p:cNvPr>
            <p:cNvSpPr/>
            <p:nvPr/>
          </p:nvSpPr>
          <p:spPr>
            <a:xfrm rot="19538757">
              <a:off x="5673559" y="5683185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22B07635-A87F-F943-9A09-A871A8963395}"/>
                </a:ext>
              </a:extLst>
            </p:cNvPr>
            <p:cNvSpPr/>
            <p:nvPr/>
          </p:nvSpPr>
          <p:spPr>
            <a:xfrm rot="16401257">
              <a:off x="6758750" y="3546577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452EB1DC-A0A5-6C46-8F83-C1F60CFEC277}"/>
                </a:ext>
              </a:extLst>
            </p:cNvPr>
            <p:cNvSpPr/>
            <p:nvPr/>
          </p:nvSpPr>
          <p:spPr>
            <a:xfrm rot="4448509">
              <a:off x="1454728" y="4072920"/>
              <a:ext cx="548640" cy="640080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61CC2C4-D78D-0C42-9A30-6C08AF3A8F4C}"/>
              </a:ext>
            </a:extLst>
          </p:cNvPr>
          <p:cNvGrpSpPr>
            <a:grpSpLocks noChangeAspect="1"/>
          </p:cNvGrpSpPr>
          <p:nvPr/>
        </p:nvGrpSpPr>
        <p:grpSpPr>
          <a:xfrm>
            <a:off x="6393476" y="2784535"/>
            <a:ext cx="4839027" cy="3722916"/>
            <a:chOff x="4978813" y="880794"/>
            <a:chExt cx="5987221" cy="460627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A004D49-2F01-3D46-BEF8-8EB159FE017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78813" y="1829473"/>
              <a:ext cx="5987221" cy="3657600"/>
              <a:chOff x="1616363" y="1106055"/>
              <a:chExt cx="6675120" cy="4077837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B2181615-52BE-3C4C-8AE9-598484F8E8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5167"/>
              <a:stretch/>
            </p:blipFill>
            <p:spPr>
              <a:xfrm>
                <a:off x="1629063" y="1106055"/>
                <a:ext cx="6583680" cy="1588286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469F6B39-2E8A-2E44-8820-694E8AC9DB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559" b="65304"/>
              <a:stretch/>
            </p:blipFill>
            <p:spPr>
              <a:xfrm>
                <a:off x="1616363" y="3326233"/>
                <a:ext cx="6675120" cy="1618681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29" name="Down Arrow 28">
                <a:extLst>
                  <a:ext uri="{FF2B5EF4-FFF2-40B4-BE49-F238E27FC236}">
                    <a16:creationId xmlns:a16="http://schemas.microsoft.com/office/drawing/2014/main" id="{CCC651CA-95E1-8A44-B105-A4CEDC9AD7F3}"/>
                  </a:ext>
                </a:extLst>
              </p:cNvPr>
              <p:cNvSpPr/>
              <p:nvPr/>
            </p:nvSpPr>
            <p:spPr>
              <a:xfrm>
                <a:off x="4636231" y="2726072"/>
                <a:ext cx="569343" cy="560589"/>
              </a:xfrm>
              <a:prstGeom prst="down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9B58AEF4-01DC-FE44-8272-859E9645952E}"/>
                  </a:ext>
                </a:extLst>
              </p:cNvPr>
              <p:cNvSpPr/>
              <p:nvPr/>
            </p:nvSpPr>
            <p:spPr>
              <a:xfrm>
                <a:off x="6650181" y="1330035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9AB0C44D-236A-FB40-9318-FB296CFF1D55}"/>
                  </a:ext>
                </a:extLst>
              </p:cNvPr>
              <p:cNvSpPr/>
              <p:nvPr/>
            </p:nvSpPr>
            <p:spPr>
              <a:xfrm>
                <a:off x="6691745" y="3612277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EED2D3-6EE5-C74E-AC96-117616FFE612}"/>
                </a:ext>
              </a:extLst>
            </p:cNvPr>
            <p:cNvSpPr txBox="1"/>
            <p:nvPr/>
          </p:nvSpPr>
          <p:spPr>
            <a:xfrm>
              <a:off x="9095048" y="880794"/>
              <a:ext cx="1205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/>
                <a:t>Beta Value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32C24759-14AD-134B-8962-7AC7452542EE}"/>
                </a:ext>
              </a:extLst>
            </p:cNvPr>
            <p:cNvSpPr/>
            <p:nvPr/>
          </p:nvSpPr>
          <p:spPr>
            <a:xfrm>
              <a:off x="9445436" y="1292457"/>
              <a:ext cx="510670" cy="502818"/>
            </a:xfrm>
            <a:prstGeom prst="downArrow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2730D49-4F05-A540-AD52-634B4049CFDC}"/>
              </a:ext>
            </a:extLst>
          </p:cNvPr>
          <p:cNvSpPr/>
          <p:nvPr/>
        </p:nvSpPr>
        <p:spPr>
          <a:xfrm>
            <a:off x="6120533" y="1776166"/>
            <a:ext cx="5483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1" indent="-342900"/>
            <a:r>
              <a:rPr lang="en-US" b="1" dirty="0"/>
              <a:t>Beta = 0</a:t>
            </a:r>
            <a:r>
              <a:rPr lang="en-US" dirty="0"/>
              <a:t>: Displace, Rotate, Intra-swap, Swap, regrowth</a:t>
            </a:r>
          </a:p>
          <a:p>
            <a:pPr lvl="1" indent="-342900"/>
            <a:r>
              <a:rPr lang="en-US" b="1" dirty="0"/>
              <a:t>Beta = 1</a:t>
            </a:r>
            <a:r>
              <a:rPr lang="en-US" dirty="0"/>
              <a:t>: Fix position</a:t>
            </a:r>
          </a:p>
          <a:p>
            <a:pPr lvl="1" indent="-342900"/>
            <a:r>
              <a:rPr lang="en-US" b="1" dirty="0"/>
              <a:t>Beta = 2</a:t>
            </a:r>
            <a:r>
              <a:rPr lang="en-US" dirty="0"/>
              <a:t>: Displace, Rotate, Intra-swap, regrowth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B3FF6B-692C-7547-9B09-7B823B749FD1}"/>
              </a:ext>
            </a:extLst>
          </p:cNvPr>
          <p:cNvSpPr/>
          <p:nvPr/>
        </p:nvSpPr>
        <p:spPr>
          <a:xfrm>
            <a:off x="2030568" y="5790096"/>
            <a:ext cx="1781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Tcl</a:t>
            </a:r>
            <a:r>
              <a:rPr lang="en-US" b="1" dirty="0"/>
              <a:t> script in VMD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4176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838199" y="1950752"/>
            <a:ext cx="7139474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Download the crystal structure.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VESTA to: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Extend the unit cell by factor of 2.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Remove the bonds.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Export the structure as PDB file.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716513-D439-5746-9781-8EE8B2174B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/>
          <a:stretch/>
        </p:blipFill>
        <p:spPr>
          <a:xfrm>
            <a:off x="7959333" y="1939452"/>
            <a:ext cx="3383280" cy="4799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0" y="1420421"/>
            <a:ext cx="9982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PDB file, each atom will be considered its own molecule. Assign </a:t>
            </a:r>
            <a:r>
              <a:rPr lang="en-US" dirty="0" err="1"/>
              <a:t>resname</a:t>
            </a:r>
            <a:r>
              <a:rPr lang="en-US" dirty="0"/>
              <a:t> using atom name.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EE3FB0-32B5-C24E-9C16-DB43A9ACC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5226" y="1903718"/>
            <a:ext cx="558321" cy="548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ACA61ED-316D-E04C-AC75-1140EC3260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5226" y="3005067"/>
            <a:ext cx="558321" cy="54864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A4B17BB7-9349-8940-90E1-F1FD397F4465}"/>
              </a:ext>
            </a:extLst>
          </p:cNvPr>
          <p:cNvGrpSpPr/>
          <p:nvPr/>
        </p:nvGrpSpPr>
        <p:grpSpPr>
          <a:xfrm>
            <a:off x="592266" y="4177473"/>
            <a:ext cx="7289800" cy="2093039"/>
            <a:chOff x="592266" y="4101273"/>
            <a:chExt cx="7289800" cy="209303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0548F67-9C70-8147-A00E-2835C652C613}"/>
                </a:ext>
              </a:extLst>
            </p:cNvPr>
            <p:cNvGrpSpPr/>
            <p:nvPr/>
          </p:nvGrpSpPr>
          <p:grpSpPr>
            <a:xfrm>
              <a:off x="592266" y="4101273"/>
              <a:ext cx="7226300" cy="2093039"/>
              <a:chOff x="592266" y="4101273"/>
              <a:chExt cx="7226300" cy="2093039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599317FD-B752-6048-94CE-F423696053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6636"/>
              <a:stretch/>
            </p:blipFill>
            <p:spPr>
              <a:xfrm>
                <a:off x="592266" y="4101273"/>
                <a:ext cx="7226300" cy="889827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72B05214-E371-D546-8130-535859E319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2266" y="5279912"/>
                <a:ext cx="7112000" cy="914400"/>
              </a:xfrm>
              <a:prstGeom prst="rect">
                <a:avLst/>
              </a:prstGeom>
            </p:spPr>
          </p:pic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D58F76-C8A5-EE43-9EE9-4F73CE6ABA1D}"/>
                </a:ext>
              </a:extLst>
            </p:cNvPr>
            <p:cNvSpPr/>
            <p:nvPr/>
          </p:nvSpPr>
          <p:spPr>
            <a:xfrm>
              <a:off x="719692" y="4910567"/>
              <a:ext cx="7162374" cy="4069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457200"/>
              <a:r>
                <a:rPr lang="en-US" b="1" dirty="0"/>
                <a:t>:		:				:		:		:	:	:		    :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261685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609599" y="2077752"/>
            <a:ext cx="7139474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 startAt="3"/>
            </a:pPr>
            <a:r>
              <a:rPr lang="en-US" dirty="0"/>
              <a:t>Use convert script to assign </a:t>
            </a:r>
            <a:r>
              <a:rPr lang="en-US" dirty="0" err="1"/>
              <a:t>resname</a:t>
            </a:r>
            <a:r>
              <a:rPr lang="en-US" dirty="0"/>
              <a:t> and </a:t>
            </a:r>
            <a:r>
              <a:rPr lang="en-US" dirty="0" err="1"/>
              <a:t>resid</a:t>
            </a:r>
            <a:r>
              <a:rPr lang="en-US" dirty="0"/>
              <a:t> based on atom name.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		</a:t>
            </a:r>
            <a:r>
              <a:rPr lang="en-US" b="1" dirty="0" err="1"/>
              <a:t>vmd</a:t>
            </a:r>
            <a:r>
              <a:rPr lang="en-US" b="1" dirty="0"/>
              <a:t> &lt; ./ </a:t>
            </a:r>
            <a:r>
              <a:rPr lang="en-US" b="1" dirty="0" err="1"/>
              <a:t>convert_VESTA_PDB.tcl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716513-D439-5746-9781-8EE8B2174B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/>
          <a:stretch/>
        </p:blipFill>
        <p:spPr>
          <a:xfrm>
            <a:off x="8530833" y="1939452"/>
            <a:ext cx="3383280" cy="4799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0" y="1420421"/>
            <a:ext cx="9982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PDB file, each atom will be considered its own molecule. Assign </a:t>
            </a:r>
            <a:r>
              <a:rPr lang="en-US" dirty="0" err="1"/>
              <a:t>resname</a:t>
            </a:r>
            <a:r>
              <a:rPr lang="en-US" dirty="0"/>
              <a:t> using atom name.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CA61ED-316D-E04C-AC75-1140EC32600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07150" y="2022112"/>
            <a:ext cx="558321" cy="54864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6EB6C44-97D8-374F-95A1-DC3FDEC1BF1E}"/>
              </a:ext>
            </a:extLst>
          </p:cNvPr>
          <p:cNvGrpSpPr/>
          <p:nvPr/>
        </p:nvGrpSpPr>
        <p:grpSpPr>
          <a:xfrm>
            <a:off x="618950" y="3147334"/>
            <a:ext cx="7188200" cy="3474812"/>
            <a:chOff x="618950" y="2918734"/>
            <a:chExt cx="7188200" cy="347481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DD46627-FAEB-3C4B-85A7-8BA44ABB4645}"/>
                </a:ext>
              </a:extLst>
            </p:cNvPr>
            <p:cNvSpPr/>
            <p:nvPr/>
          </p:nvSpPr>
          <p:spPr>
            <a:xfrm>
              <a:off x="618950" y="3601859"/>
              <a:ext cx="7162374" cy="4069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457200"/>
              <a:r>
                <a:rPr lang="en-US" b="1" dirty="0"/>
                <a:t>:		:     :     :     :     :   	     :		:	     :	          :	   :		       :	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5331A24-C774-4D4B-9ABB-A9F91B67B6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350" y="2918734"/>
              <a:ext cx="7162800" cy="7366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3410561-FD79-FE44-B465-4C82A50AD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0" r="1"/>
            <a:stretch/>
          </p:blipFill>
          <p:spPr>
            <a:xfrm>
              <a:off x="657050" y="4005666"/>
              <a:ext cx="7150100" cy="9017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B3A91C2-C77E-8A49-88F7-7B6EB688F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050" y="5314046"/>
              <a:ext cx="7112000" cy="10795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E4C8E7-0A0F-B540-8BDD-93EADBFB394E}"/>
                </a:ext>
              </a:extLst>
            </p:cNvPr>
            <p:cNvSpPr/>
            <p:nvPr/>
          </p:nvSpPr>
          <p:spPr>
            <a:xfrm>
              <a:off x="644350" y="4907239"/>
              <a:ext cx="7162374" cy="4069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457200"/>
              <a:r>
                <a:rPr lang="en-US" b="1" dirty="0"/>
                <a:t>:		:     :     :     :     :   	     :		:	     :	          :	   :		       :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80563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IRMOF-1 Topology file: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B953F69-B45C-7C47-AED3-AC47E66285B6}"/>
              </a:ext>
            </a:extLst>
          </p:cNvPr>
          <p:cNvSpPr/>
          <p:nvPr/>
        </p:nvSpPr>
        <p:spPr>
          <a:xfrm>
            <a:off x="467497" y="1467664"/>
            <a:ext cx="5377249" cy="4247317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MASS   1  O	15.999	O   </a:t>
            </a:r>
          </a:p>
          <a:p>
            <a:r>
              <a:rPr lang="en-US" dirty="0"/>
              <a:t>MASS   2  C	12.010	C	</a:t>
            </a:r>
          </a:p>
          <a:p>
            <a:r>
              <a:rPr lang="en-US" dirty="0"/>
              <a:t>MASS   3  H	1.0079	H   </a:t>
            </a:r>
          </a:p>
          <a:p>
            <a:r>
              <a:rPr lang="en-US" dirty="0"/>
              <a:t>MASS   4  ZN	65.3800	ZN  </a:t>
            </a:r>
          </a:p>
          <a:p>
            <a:endParaRPr lang="en-US" dirty="0"/>
          </a:p>
          <a:p>
            <a:r>
              <a:rPr lang="en-US" dirty="0"/>
              <a:t>DEFA FIRS none LAST none</a:t>
            </a:r>
          </a:p>
          <a:p>
            <a:r>
              <a:rPr lang="en-US" dirty="0"/>
              <a:t>AUTOGENERATE ANGLES DIHEDRALS</a:t>
            </a:r>
          </a:p>
          <a:p>
            <a:endParaRPr lang="en-US" dirty="0"/>
          </a:p>
          <a:p>
            <a:r>
              <a:rPr lang="en-US" dirty="0"/>
              <a:t>RESI	ZN1          	1.333  ! IRMOF-1 - DFT charges</a:t>
            </a:r>
          </a:p>
          <a:p>
            <a:r>
              <a:rPr lang="en-US" dirty="0"/>
              <a:t>ATOM 	ZN1  </a:t>
            </a:r>
            <a:r>
              <a:rPr lang="en-US" dirty="0">
                <a:solidFill>
                  <a:srgbClr val="FF0000"/>
                </a:solidFill>
              </a:rPr>
              <a:t>ZN</a:t>
            </a:r>
            <a:r>
              <a:rPr lang="en-US" dirty="0"/>
              <a:t>	1.333  !  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	H1           	0.162  ! IRMOF-1 - DFT charges</a:t>
            </a:r>
          </a:p>
          <a:p>
            <a:r>
              <a:rPr lang="en-US" dirty="0"/>
              <a:t>ATOM 	H1   </a:t>
            </a:r>
            <a:r>
              <a:rPr lang="en-US" dirty="0">
                <a:solidFill>
                  <a:srgbClr val="FF0000"/>
                </a:solidFill>
              </a:rPr>
              <a:t>H</a:t>
            </a:r>
            <a:r>
              <a:rPr lang="en-US" dirty="0"/>
              <a:t>	0.162  !</a:t>
            </a:r>
          </a:p>
          <a:p>
            <a:r>
              <a:rPr lang="en-US" dirty="0"/>
              <a:t>PATCHING FIRS NONE LAST NONE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767C77-D1F8-8745-AE62-2FB299F153C2}"/>
              </a:ext>
            </a:extLst>
          </p:cNvPr>
          <p:cNvSpPr/>
          <p:nvPr/>
        </p:nvSpPr>
        <p:spPr>
          <a:xfrm>
            <a:off x="5948601" y="1467664"/>
            <a:ext cx="5749128" cy="5355312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RESI 	O1	-1.564  ! IRMOF-1 - DFT charges</a:t>
            </a:r>
          </a:p>
          <a:p>
            <a:r>
              <a:rPr lang="en-US" dirty="0"/>
              <a:t>ATOM 	O1  </a:t>
            </a:r>
            <a:r>
              <a:rPr lang="en-US" dirty="0">
                <a:solidFill>
                  <a:srgbClr val="FF0000"/>
                </a:solidFill>
              </a:rPr>
              <a:t>O</a:t>
            </a:r>
            <a:r>
              <a:rPr lang="en-US" dirty="0"/>
              <a:t>	-1.564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O2	-0.641  ! IRMOF-1 - DFT charges</a:t>
            </a:r>
          </a:p>
          <a:p>
            <a:r>
              <a:rPr lang="en-US" dirty="0"/>
              <a:t>ATOM 	O2  </a:t>
            </a:r>
            <a:r>
              <a:rPr lang="en-US" dirty="0">
                <a:solidFill>
                  <a:srgbClr val="FF0000"/>
                </a:solidFill>
              </a:rPr>
              <a:t>O</a:t>
            </a:r>
            <a:r>
              <a:rPr lang="en-US" dirty="0"/>
              <a:t>	-0.641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C1	-0.167  ! IRMOF-1 - DFT charges</a:t>
            </a:r>
          </a:p>
          <a:p>
            <a:r>
              <a:rPr lang="en-US" dirty="0"/>
              <a:t>ATOM 	C1 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	-0.167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C2	0.558  ! IRMOF-1 - DFT charges</a:t>
            </a:r>
          </a:p>
          <a:p>
            <a:r>
              <a:rPr lang="en-US" dirty="0"/>
              <a:t>ATOM 	C2 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	0.558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C3	0.106  ! IRMOF-1 - DFT charges</a:t>
            </a:r>
          </a:p>
          <a:p>
            <a:r>
              <a:rPr lang="en-US" dirty="0"/>
              <a:t>ATOM 	C3 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	0.106  !</a:t>
            </a:r>
          </a:p>
          <a:p>
            <a:r>
              <a:rPr lang="en-US" dirty="0"/>
              <a:t>PATCHING FIRS NONE LAST NONE END</a:t>
            </a:r>
          </a:p>
        </p:txBody>
      </p:sp>
    </p:spTree>
    <p:extLst>
      <p:ext uri="{BB962C8B-B14F-4D97-AF65-F5344CB8AC3E}">
        <p14:creationId xmlns:p14="http://schemas.microsoft.com/office/powerpoint/2010/main" val="26898728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7C8B737-F392-F14E-BE1F-467342388D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3" t="20205" r="4560" b="21194"/>
          <a:stretch/>
        </p:blipFill>
        <p:spPr>
          <a:xfrm>
            <a:off x="6264554" y="2798690"/>
            <a:ext cx="5179597" cy="3333427"/>
          </a:xfrm>
          <a:prstGeom prst="parallelogram">
            <a:avLst>
              <a:gd name="adj" fmla="val 41226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PSF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838200" y="2129276"/>
            <a:ext cx="7442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build scripts (</a:t>
            </a:r>
            <a:r>
              <a:rPr lang="en-US" b="1" dirty="0" err="1"/>
              <a:t>build_EDUSIF_auto.tcl</a:t>
            </a:r>
            <a:r>
              <a:rPr lang="en-US" dirty="0"/>
              <a:t>) to separate each residue type and generate PDB and PSF files.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 beta value to 1 in PDB by using (</a:t>
            </a:r>
            <a:r>
              <a:rPr lang="en-US" b="1" dirty="0" err="1"/>
              <a:t>setBeta.tcl</a:t>
            </a:r>
            <a:r>
              <a:rPr lang="en-US" b="1" dirty="0"/>
              <a:t>) </a:t>
            </a:r>
            <a:r>
              <a:rPr lang="en-US" dirty="0"/>
              <a:t>script.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1" y="1709057"/>
            <a:ext cx="922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PSF file, separate each residue in each file and use </a:t>
            </a:r>
            <a:r>
              <a:rPr lang="en-US" dirty="0" err="1"/>
              <a:t>psfgen</a:t>
            </a:r>
            <a:r>
              <a:rPr lang="en-US" dirty="0"/>
              <a:t> to generate PSF file.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B6F736-7CFD-6D47-AEE2-1DA4853BF869}"/>
              </a:ext>
            </a:extLst>
          </p:cNvPr>
          <p:cNvSpPr txBox="1"/>
          <p:nvPr/>
        </p:nvSpPr>
        <p:spPr>
          <a:xfrm>
            <a:off x="838200" y="3869896"/>
            <a:ext cx="7442200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Execute these commands:</a:t>
            </a:r>
          </a:p>
          <a:p>
            <a:pPr>
              <a:lnSpc>
                <a:spcPct val="150000"/>
              </a:lnSpc>
            </a:pP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vmd</a:t>
            </a:r>
            <a:r>
              <a:rPr lang="en-US" b="1" dirty="0"/>
              <a:t> &lt; ./</a:t>
            </a:r>
            <a:r>
              <a:rPr lang="en-US" b="1" dirty="0" err="1"/>
              <a:t>build_EDUSIF_auto.tcl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vmd</a:t>
            </a:r>
            <a:r>
              <a:rPr lang="en-US" b="1" dirty="0"/>
              <a:t> &lt; ./</a:t>
            </a:r>
            <a:r>
              <a:rPr lang="en-US" b="1" dirty="0" err="1"/>
              <a:t>setBeta.tcl</a:t>
            </a:r>
            <a:r>
              <a:rPr 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81734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3498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49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477463"/>
            <a:ext cx="106466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Acceptance criteria for molecule swap in Grand Canonical ensemble Monte Carlo (GCMC).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/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  <a:blipFill>
                <a:blip r:embed="rId3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/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  <a:blipFill>
                <a:blip r:embed="rId4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/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  <a:blipFill>
                <a:blip r:embed="rId5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/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  <a:blipFill>
                <a:blip r:embed="rId6"/>
                <a:stretch>
                  <a:fillRect b="-10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06002C0E-C9AB-8249-AEF4-49AC2F6F4A6E}"/>
              </a:ext>
            </a:extLst>
          </p:cNvPr>
          <p:cNvSpPr/>
          <p:nvPr/>
        </p:nvSpPr>
        <p:spPr>
          <a:xfrm>
            <a:off x="928551" y="2101046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Chemical Potential (K)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7D0C4B-EEDB-7C43-9FDE-8676E30238B2}"/>
              </a:ext>
            </a:extLst>
          </p:cNvPr>
          <p:cNvSpPr/>
          <p:nvPr/>
        </p:nvSpPr>
        <p:spPr>
          <a:xfrm>
            <a:off x="928550" y="4440688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Fugacity (bar)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D2DF37-0532-1B41-A6AA-765CDA44A9C0}"/>
              </a:ext>
            </a:extLst>
          </p:cNvPr>
          <p:cNvGrpSpPr/>
          <p:nvPr/>
        </p:nvGrpSpPr>
        <p:grpSpPr>
          <a:xfrm>
            <a:off x="6632932" y="1986790"/>
            <a:ext cx="5189838" cy="4281920"/>
            <a:chOff x="6632932" y="1877573"/>
            <a:chExt cx="5189838" cy="42819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623574-093B-724B-AEA7-34B74DB49898}"/>
                </a:ext>
              </a:extLst>
            </p:cNvPr>
            <p:cNvSpPr/>
            <p:nvPr/>
          </p:nvSpPr>
          <p:spPr>
            <a:xfrm>
              <a:off x="6632932" y="1877573"/>
              <a:ext cx="5189838" cy="4281920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6BFED3-2425-484E-A035-225726711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536785" y="2230316"/>
              <a:ext cx="604911" cy="54864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07E08B1-B161-294E-8ECC-631258869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23884" y="2148472"/>
              <a:ext cx="604911" cy="54864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CACD6D-E207-6D40-B103-3930C5E1B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427878" y="2311497"/>
              <a:ext cx="604911" cy="54864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C87D98A-CEE8-A94E-B9E2-CF62194CD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83649" y="4292158"/>
              <a:ext cx="604911" cy="54864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772D48-D0AE-1B4E-874C-46BC1FB2E9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32880" y="2963989"/>
              <a:ext cx="453224" cy="54864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BB127DC-D13E-4F42-AD90-A917DBB01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509836" y="2148472"/>
              <a:ext cx="453224" cy="54864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374097B-7269-0E48-8622-C003CE64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990927" y="3238309"/>
              <a:ext cx="453224" cy="54864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2E63CEC-915D-2749-B7A7-E67EE23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57037" y="5438217"/>
              <a:ext cx="453224" cy="54864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0C506AA-0883-2245-B973-B5802D799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141696" y="5376395"/>
              <a:ext cx="453224" cy="54864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309BB0-D56E-F642-8234-B42750CDA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40972" y="3792415"/>
              <a:ext cx="542677" cy="54864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A8F8EB8-5E81-9F4C-B7E1-78659C6D1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371169" y="5376395"/>
              <a:ext cx="542677" cy="54864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1E92A1D-0059-DE45-B7A8-7873C38F9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503234" y="4166423"/>
              <a:ext cx="542677" cy="54864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6BEE4B1-0008-AB42-81C7-7B227CFC4F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72" b="2517"/>
            <a:stretch/>
          </p:blipFill>
          <p:spPr>
            <a:xfrm>
              <a:off x="7601891" y="2947377"/>
              <a:ext cx="3067326" cy="2194560"/>
            </a:xfrm>
            <a:prstGeom prst="rect">
              <a:avLst/>
            </a:prstGeom>
          </p:spPr>
        </p:pic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2FD341DD-CDB4-0A4E-9417-412BEF2FC7B3}"/>
                </a:ext>
              </a:extLst>
            </p:cNvPr>
            <p:cNvSpPr/>
            <p:nvPr/>
          </p:nvSpPr>
          <p:spPr>
            <a:xfrm rot="15252166">
              <a:off x="8691814" y="3142078"/>
              <a:ext cx="2873829" cy="3145971"/>
            </a:xfrm>
            <a:prstGeom prst="arc">
              <a:avLst>
                <a:gd name="adj1" fmla="val 14488986"/>
                <a:gd name="adj2" fmla="val 20070333"/>
              </a:avLst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C1D7C257-A657-0847-B137-622AD3DDD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825006" y="5170775"/>
              <a:ext cx="542677" cy="54864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CD30BBA-753C-9D47-83B0-F6A0D36C2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35554" y="5478964"/>
              <a:ext cx="453224" cy="5486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784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34868" y="124078"/>
            <a:ext cx="10515600" cy="1199717"/>
          </a:xfrm>
        </p:spPr>
        <p:txBody>
          <a:bodyPr/>
          <a:lstStyle/>
          <a:p>
            <a:r>
              <a:rPr lang="en-US" dirty="0"/>
              <a:t>Introduction to GOMC</a:t>
            </a:r>
          </a:p>
        </p:txBody>
      </p:sp>
      <p:pic>
        <p:nvPicPr>
          <p:cNvPr id="4" name="Picture 16" descr="C:\Users\Jason\School\Research\Publications_Common_Assets\GOMC_Full_Size.jpg">
            <a:extLst>
              <a:ext uri="{FF2B5EF4-FFF2-40B4-BE49-F238E27FC236}">
                <a16:creationId xmlns:a16="http://schemas.microsoft.com/office/drawing/2014/main" id="{81CD7778-D87D-9A42-9D4B-0391696F6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319" y="2464480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C37637-5156-B74B-899E-C8E774D092DD}"/>
              </a:ext>
            </a:extLst>
          </p:cNvPr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905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file: GCMC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81736"/>
            <a:ext cx="5181600" cy="4765125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INPUT PDB, PSF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</a:t>
            </a:r>
            <a:r>
              <a:rPr lang="en-US" sz="1400" dirty="0">
                <a:solidFill>
                  <a:srgbClr val="FF0000"/>
                </a:solidFill>
              </a:rPr>
              <a:t>../build/base/IRMOF_1_BOX_0.pdb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1   </a:t>
            </a:r>
            <a:r>
              <a:rPr lang="en-US" sz="1400" dirty="0">
                <a:solidFill>
                  <a:srgbClr val="FF0000"/>
                </a:solidFill>
              </a:rPr>
              <a:t>../build/reservoir/START_BOX_1.pdb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0   </a:t>
            </a:r>
            <a:r>
              <a:rPr lang="en-US" sz="1400" dirty="0">
                <a:solidFill>
                  <a:srgbClr val="FF0000"/>
                </a:solidFill>
              </a:rPr>
              <a:t>../build/base/IRMOF_1_BOX_0.psf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1   </a:t>
            </a:r>
            <a:r>
              <a:rPr lang="en-US" sz="1400" dirty="0">
                <a:solidFill>
                  <a:srgbClr val="FF0000"/>
                </a:solidFill>
              </a:rPr>
              <a:t>../build/reservoir/START_BOX_1.psf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MOVE FREQUENCY          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DisFreq</a:t>
            </a:r>
            <a:r>
              <a:rPr lang="en-US" sz="1400" dirty="0"/>
              <a:t>                     0.30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RotFreq</a:t>
            </a:r>
            <a:r>
              <a:rPr lang="en-US" sz="1400" dirty="0"/>
              <a:t>	           0.30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SwapFreq</a:t>
            </a:r>
            <a:r>
              <a:rPr lang="en-US" sz="1400" dirty="0"/>
              <a:t>                0.40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Chemical Potential/Fugacity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CO2          1.0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C1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C2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C3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H1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O1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O2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ZN1           0.0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/>
              <p:nvPr/>
            </p:nvSpPr>
            <p:spPr>
              <a:xfrm>
                <a:off x="3082990" y="4843844"/>
                <a:ext cx="7729172" cy="158908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dirty="0"/>
                  <a:t>  Vector1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1, 0, 0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  Vector2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  Vector3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func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  <m:func>
                                  <m:func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func>
                              </m:e>
                            </m:func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func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𝛼</m:t>
                                            </m:r>
                                          </m:e>
                                        </m:func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  <m:func>
                                              <m:func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uncPr>
                                              <m:fNam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>
                                                    <a:latin typeface="Cambria Math" panose="02040503050406030204" pitchFamily="18" charset="0"/>
                                                  </a:rPr>
                                                  <m:t>cos</m:t>
                                                </m:r>
                                              </m:fName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𝛾</m:t>
                                                </m:r>
                                              </m:e>
                                            </m:func>
                                          </m:e>
                                        </m:func>
                                      </m:num>
                                      <m:den>
                                        <m:rad>
                                          <m:radPr>
                                            <m:degHide m:val="on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radPr>
                                          <m:deg/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1−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ctrl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func>
                                                      <m:funcPr>
                                                        <m:ctrlP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funcPr>
                                                      <m:fName>
                                                        <m:r>
                                                          <m:rPr>
                                                            <m:sty m:val="p"/>
                                                          </m:rPr>
                                                          <a:rPr lang="en-US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cos</m:t>
                                                        </m:r>
                                                      </m:fName>
                                                      <m:e>
                                                        <m: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</a:rPr>
                                                          <m:t>𝛾</m:t>
                                                        </m:r>
                                                      </m:e>
                                                    </m:func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e>
                                        </m:rad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2990" y="4843844"/>
                <a:ext cx="7729172" cy="1589089"/>
              </a:xfrm>
              <a:prstGeom prst="rect">
                <a:avLst/>
              </a:prstGeom>
              <a:blipFill>
                <a:blip r:embed="rId3"/>
                <a:stretch>
                  <a:fillRect l="-163" t="-3077"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5162" y="1481736"/>
            <a:ext cx="3589020" cy="3535106"/>
          </a:xfr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BOX DIMENSION #, X, Y, Z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0  </a:t>
            </a:r>
            <a:r>
              <a:rPr lang="en-US" sz="1400" dirty="0">
                <a:solidFill>
                  <a:srgbClr val="FF0000"/>
                </a:solidFill>
              </a:rPr>
              <a:t>36.8140   0.0      0.0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0  </a:t>
            </a:r>
            <a:r>
              <a:rPr lang="en-US" sz="1400" dirty="0">
                <a:solidFill>
                  <a:srgbClr val="FF0000"/>
                </a:solidFill>
              </a:rPr>
              <a:t>18.2583  31.9880   0.0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0  </a:t>
            </a:r>
            <a:r>
              <a:rPr lang="en-US" sz="1400" dirty="0">
                <a:solidFill>
                  <a:srgbClr val="FF0000"/>
                </a:solidFill>
              </a:rPr>
              <a:t>18.2712  10.5596  30.1748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1  50.00   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1   0.00  50.00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1   0.00  00.00  50.00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</a:t>
            </a:r>
            <a:r>
              <a:rPr lang="en-US" sz="1400" b="1" dirty="0" err="1"/>
              <a:t>OutHistSettings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DistName</a:t>
            </a:r>
            <a:r>
              <a:rPr lang="en-US" sz="1400" dirty="0">
                <a:solidFill>
                  <a:srgbClr val="FF0000"/>
                </a:solidFill>
              </a:rPr>
              <a:t>	 dis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HistName</a:t>
            </a:r>
            <a:r>
              <a:rPr lang="en-US" sz="1400" dirty="0">
                <a:solidFill>
                  <a:srgbClr val="FF0000"/>
                </a:solidFill>
              </a:rPr>
              <a:t>	 his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RunNumber</a:t>
            </a:r>
            <a:r>
              <a:rPr lang="en-US" sz="1400" dirty="0">
                <a:solidFill>
                  <a:srgbClr val="FF0000"/>
                </a:solidFill>
              </a:rPr>
              <a:t>	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RunLetter</a:t>
            </a:r>
            <a:r>
              <a:rPr lang="en-US" sz="1400" dirty="0">
                <a:solidFill>
                  <a:srgbClr val="FF0000"/>
                </a:solidFill>
              </a:rPr>
              <a:t>	 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SampleFreq</a:t>
            </a:r>
            <a:r>
              <a:rPr lang="en-US" sz="1400" dirty="0">
                <a:solidFill>
                  <a:srgbClr val="FF0000"/>
                </a:solidFill>
              </a:rPr>
              <a:t>	 200</a:t>
            </a:r>
          </a:p>
        </p:txBody>
      </p:sp>
    </p:spTree>
    <p:extLst>
      <p:ext uri="{BB962C8B-B14F-4D97-AF65-F5344CB8AC3E}">
        <p14:creationId xmlns:p14="http://schemas.microsoft.com/office/powerpoint/2010/main" val="30091648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/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Blk_CO2_IRMOF_1_BOX_0.dat | </a:t>
            </a:r>
            <a:r>
              <a:rPr lang="en-US" dirty="0" err="1"/>
              <a:t>awk</a:t>
            </a:r>
            <a:r>
              <a:rPr lang="en-US" dirty="0"/>
              <a:t> '{print $1, $10 * $19}' &gt; mol_CO2.dat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5" r="4866"/>
          <a:stretch/>
        </p:blipFill>
        <p:spPr>
          <a:xfrm>
            <a:off x="6234544" y="2286000"/>
            <a:ext cx="5354034" cy="4572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2" r="2088"/>
          <a:stretch/>
        </p:blipFill>
        <p:spPr>
          <a:xfrm>
            <a:off x="603422" y="2286000"/>
            <a:ext cx="550963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86519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on Multicore and GPU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551" y="1530021"/>
            <a:ext cx="10515600" cy="4961205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3537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53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3" y="3217116"/>
            <a:ext cx="8402047" cy="36408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OAC-1642406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1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8B41EF-854B-4C4D-9A62-FD5E2DF82065}"/>
              </a:ext>
            </a:extLst>
          </p:cNvPr>
          <p:cNvSpPr/>
          <p:nvPr/>
        </p:nvSpPr>
        <p:spPr>
          <a:xfrm>
            <a:off x="4304878" y="314527"/>
            <a:ext cx="3474720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6CC21E-BFEF-C643-B202-4F8CF948D28F}"/>
              </a:ext>
            </a:extLst>
          </p:cNvPr>
          <p:cNvSpPr/>
          <p:nvPr/>
        </p:nvSpPr>
        <p:spPr>
          <a:xfrm>
            <a:off x="7770909" y="308159"/>
            <a:ext cx="3474720" cy="310249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68C956-DCEF-E04C-B348-DC83652E7CF2}"/>
              </a:ext>
            </a:extLst>
          </p:cNvPr>
          <p:cNvSpPr/>
          <p:nvPr/>
        </p:nvSpPr>
        <p:spPr>
          <a:xfrm>
            <a:off x="843425" y="314527"/>
            <a:ext cx="3474720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E666786-D054-E842-986A-763FD67C8B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31"/>
          <a:stretch/>
        </p:blipFill>
        <p:spPr bwMode="auto">
          <a:xfrm>
            <a:off x="1315041" y="1060912"/>
            <a:ext cx="2583544" cy="2194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DC4A311-DC36-F848-ABF7-E8961CD3301F}"/>
              </a:ext>
            </a:extLst>
          </p:cNvPr>
          <p:cNvSpPr/>
          <p:nvPr/>
        </p:nvSpPr>
        <p:spPr>
          <a:xfrm>
            <a:off x="1274367" y="480016"/>
            <a:ext cx="2583544" cy="5903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NVT, NPT, GCMC, </a:t>
            </a:r>
          </a:p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and GEMC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96B2A4-1687-4649-BEF7-1F4B956DC670}"/>
              </a:ext>
            </a:extLst>
          </p:cNvPr>
          <p:cNvSpPr/>
          <p:nvPr/>
        </p:nvSpPr>
        <p:spPr>
          <a:xfrm>
            <a:off x="4789761" y="495800"/>
            <a:ext cx="2583544" cy="5772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Linear, Branched, cyclic, and</a:t>
            </a:r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Polar molecules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A773CA-1200-3D47-B5ED-27837DA63D86}"/>
              </a:ext>
            </a:extLst>
          </p:cNvPr>
          <p:cNvSpPr/>
          <p:nvPr/>
        </p:nvSpPr>
        <p:spPr>
          <a:xfrm>
            <a:off x="8157076" y="1467425"/>
            <a:ext cx="2740670" cy="1847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Martini</a:t>
            </a:r>
          </a:p>
          <a:p>
            <a:pPr algn="ctr"/>
            <a:r>
              <a:rPr lang="en-US" sz="2000" dirty="0" err="1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Charmm</a:t>
            </a:r>
            <a:endParaRPr lang="en-US" sz="20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OPLS</a:t>
            </a: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Mie</a:t>
            </a: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Custom Potential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1F074A1-6FCD-AF44-9296-5A0DC845B7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6878"/>
          <a:stretch/>
        </p:blipFill>
        <p:spPr>
          <a:xfrm>
            <a:off x="8419284" y="493154"/>
            <a:ext cx="2196087" cy="952500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3833800D-81BC-8A48-B4E9-AFA0667FE84F}"/>
              </a:ext>
            </a:extLst>
          </p:cNvPr>
          <p:cNvGrpSpPr>
            <a:grpSpLocks noChangeAspect="1"/>
          </p:cNvGrpSpPr>
          <p:nvPr/>
        </p:nvGrpSpPr>
        <p:grpSpPr>
          <a:xfrm>
            <a:off x="4466979" y="1300150"/>
            <a:ext cx="3017520" cy="1716083"/>
            <a:chOff x="6965082" y="14691578"/>
            <a:chExt cx="6706713" cy="3814145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AEFF734-94FC-7141-A97D-783FB4CD5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65082" y="16388270"/>
              <a:ext cx="3221851" cy="2117453"/>
            </a:xfrm>
            <a:prstGeom prst="rect">
              <a:avLst/>
            </a:prstGeom>
            <a:noFill/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6B58484-99EC-0047-9175-2FA223E42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56585" y="14902907"/>
              <a:ext cx="1964615" cy="917615"/>
            </a:xfrm>
            <a:prstGeom prst="rect">
              <a:avLst/>
            </a:prstGeom>
            <a:noFill/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6D44365-0F7A-3A43-801D-D71593B61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64867" y="17394346"/>
              <a:ext cx="1178562" cy="630420"/>
            </a:xfrm>
            <a:prstGeom prst="rect">
              <a:avLst/>
            </a:prstGeom>
            <a:noFill/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6DA7410-025F-1747-AFE7-418C18A4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962554" y="15677056"/>
              <a:ext cx="3694719" cy="1723763"/>
            </a:xfrm>
            <a:prstGeom prst="rect">
              <a:avLst/>
            </a:prstGeom>
            <a:noFill/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0DAD984-BD92-D442-8CE9-2D32AB98B6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16" t="-1316" r="5877" b="-1"/>
            <a:stretch/>
          </p:blipFill>
          <p:spPr>
            <a:xfrm>
              <a:off x="9691914" y="14691578"/>
              <a:ext cx="2078183" cy="2286000"/>
            </a:xfrm>
            <a:prstGeom prst="rect">
              <a:avLst/>
            </a:prstGeom>
          </p:spPr>
        </p:pic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A9D9F06-250D-B94E-A9C5-62B3EC2B6BF4}"/>
                </a:ext>
              </a:extLst>
            </p:cNvPr>
            <p:cNvGrpSpPr/>
            <p:nvPr/>
          </p:nvGrpSpPr>
          <p:grpSpPr>
            <a:xfrm>
              <a:off x="6965082" y="14691578"/>
              <a:ext cx="6706713" cy="3814145"/>
              <a:chOff x="7600992" y="14638730"/>
              <a:chExt cx="6706713" cy="3814145"/>
            </a:xfrm>
          </p:grpSpPr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B7804913-0143-D140-9815-BD5324A488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00992" y="16335422"/>
                <a:ext cx="3221851" cy="2117453"/>
              </a:xfrm>
              <a:prstGeom prst="rect">
                <a:avLst/>
              </a:prstGeom>
              <a:noFill/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1707C183-F9EA-B04A-A472-DEF812F634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92495" y="14850059"/>
                <a:ext cx="1964615" cy="917615"/>
              </a:xfrm>
              <a:prstGeom prst="rect">
                <a:avLst/>
              </a:prstGeom>
              <a:noFill/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6FEE5BDF-55F4-4245-AD63-8BBA735FE4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00777" y="17341498"/>
                <a:ext cx="1178562" cy="630420"/>
              </a:xfrm>
              <a:prstGeom prst="rect">
                <a:avLst/>
              </a:prstGeom>
              <a:noFill/>
            </p:spPr>
          </p:pic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84291B1F-E992-C444-A211-BEDF79CB31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1598464" y="15624208"/>
                <a:ext cx="3694719" cy="1723763"/>
              </a:xfrm>
              <a:prstGeom prst="rect">
                <a:avLst/>
              </a:prstGeom>
              <a:noFill/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A4E61185-1D4E-494E-8610-4EB266F9FD7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16" t="-1316" r="5877" b="-1"/>
              <a:stretch/>
            </p:blipFill>
            <p:spPr>
              <a:xfrm>
                <a:off x="10327824" y="14638730"/>
                <a:ext cx="2078183" cy="2286000"/>
              </a:xfrm>
              <a:prstGeom prst="rect">
                <a:avLst/>
              </a:prstGeom>
            </p:spPr>
          </p:pic>
        </p:grp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AF797077-240F-5B4D-AE69-14951F52D5B9}"/>
              </a:ext>
            </a:extLst>
          </p:cNvPr>
          <p:cNvSpPr/>
          <p:nvPr/>
        </p:nvSpPr>
        <p:spPr>
          <a:xfrm>
            <a:off x="4296189" y="3406577"/>
            <a:ext cx="3474720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3736A46-36E7-3E48-AD32-79842A4FA9C9}"/>
              </a:ext>
            </a:extLst>
          </p:cNvPr>
          <p:cNvSpPr/>
          <p:nvPr/>
        </p:nvSpPr>
        <p:spPr>
          <a:xfrm>
            <a:off x="7774577" y="3412567"/>
            <a:ext cx="3474720" cy="3090138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9E4A91E-0D55-8C45-B470-5D5708292809}"/>
              </a:ext>
            </a:extLst>
          </p:cNvPr>
          <p:cNvSpPr/>
          <p:nvPr/>
        </p:nvSpPr>
        <p:spPr>
          <a:xfrm>
            <a:off x="834736" y="3406577"/>
            <a:ext cx="3474720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1F19C4-0919-E945-8834-502E451368C1}"/>
              </a:ext>
            </a:extLst>
          </p:cNvPr>
          <p:cNvSpPr>
            <a:spLocks/>
          </p:cNvSpPr>
          <p:nvPr/>
        </p:nvSpPr>
        <p:spPr>
          <a:xfrm>
            <a:off x="8538592" y="4289182"/>
            <a:ext cx="2011680" cy="365760"/>
          </a:xfrm>
          <a:prstGeom prst="rect">
            <a:avLst/>
          </a:prstGeom>
          <a:solidFill>
            <a:srgbClr val="92D050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CPU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D3EAF5-5458-1144-B5F3-DB30F500E691}"/>
              </a:ext>
            </a:extLst>
          </p:cNvPr>
          <p:cNvSpPr>
            <a:spLocks/>
          </p:cNvSpPr>
          <p:nvPr/>
        </p:nvSpPr>
        <p:spPr>
          <a:xfrm>
            <a:off x="8552377" y="4780184"/>
            <a:ext cx="2011680" cy="365760"/>
          </a:xfrm>
          <a:prstGeom prst="rect">
            <a:avLst/>
          </a:prstGeom>
          <a:solidFill>
            <a:srgbClr val="92D050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OpenMP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68CAA9-7AAC-554F-9F80-D7B617D23704}"/>
              </a:ext>
            </a:extLst>
          </p:cNvPr>
          <p:cNvSpPr>
            <a:spLocks/>
          </p:cNvSpPr>
          <p:nvPr/>
        </p:nvSpPr>
        <p:spPr>
          <a:xfrm>
            <a:off x="8552377" y="5274730"/>
            <a:ext cx="2011680" cy="365760"/>
          </a:xfrm>
          <a:prstGeom prst="rect">
            <a:avLst/>
          </a:prstGeom>
          <a:solidFill>
            <a:srgbClr val="FFC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GPU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DA6E7F-5E20-C845-A196-CF630CC0180B}"/>
              </a:ext>
            </a:extLst>
          </p:cNvPr>
          <p:cNvSpPr>
            <a:spLocks/>
          </p:cNvSpPr>
          <p:nvPr/>
        </p:nvSpPr>
        <p:spPr>
          <a:xfrm>
            <a:off x="8552377" y="5769276"/>
            <a:ext cx="2011680" cy="3657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OpenMP</a:t>
            </a:r>
            <a:r>
              <a:rPr lang="en-US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 + GPU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CB075DA-1EE9-4540-9F73-D78D8A06921D}"/>
              </a:ext>
            </a:extLst>
          </p:cNvPr>
          <p:cNvSpPr/>
          <p:nvPr/>
        </p:nvSpPr>
        <p:spPr>
          <a:xfrm>
            <a:off x="8216497" y="3722848"/>
            <a:ext cx="2583544" cy="420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Parallelization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3A3D1072-34C7-8744-91EF-8C338F3545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2" b="367"/>
          <a:stretch/>
        </p:blipFill>
        <p:spPr bwMode="auto">
          <a:xfrm>
            <a:off x="4477676" y="3957224"/>
            <a:ext cx="3207714" cy="2011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2F3A8A2-306F-E745-B48E-5CD50C98BC70}"/>
              </a:ext>
            </a:extLst>
          </p:cNvPr>
          <p:cNvSpPr/>
          <p:nvPr/>
        </p:nvSpPr>
        <p:spPr>
          <a:xfrm>
            <a:off x="1315041" y="3508482"/>
            <a:ext cx="2711839" cy="2909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Moves Supported:</a:t>
            </a:r>
          </a:p>
          <a:p>
            <a:pPr algn="ctr"/>
            <a:endParaRPr lang="en-US" sz="1050" dirty="0">
              <a:ln>
                <a:solidFill>
                  <a:sysClr val="windowText" lastClr="000000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Displacement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Rotation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Swap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MEMC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Regrowth  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Intra-Swap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Intra-MEMC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 err="1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CrankShaft</a:t>
            </a:r>
            <a:endParaRPr lang="en-US" sz="14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Volume:</a:t>
            </a:r>
          </a:p>
          <a:p>
            <a:pPr marL="800100" lvl="1" indent="-457200">
              <a:buFont typeface="Wingdings" charset="2"/>
              <a:buChar char="Ø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Const. Ratio</a:t>
            </a:r>
          </a:p>
          <a:p>
            <a:pPr marL="800100" lvl="1" indent="-457200">
              <a:buFont typeface="Wingdings" charset="2"/>
              <a:buChar char="Ø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Const. Area</a:t>
            </a:r>
          </a:p>
        </p:txBody>
      </p:sp>
    </p:spTree>
    <p:extLst>
      <p:ext uri="{BB962C8B-B14F-4D97-AF65-F5344CB8AC3E}">
        <p14:creationId xmlns:p14="http://schemas.microsoft.com/office/powerpoint/2010/main" val="304380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173" y="2838552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3371273" y="3415437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89651" y="3385584"/>
            <a:ext cx="2022764" cy="8263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Log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789651" y="1437878"/>
            <a:ext cx="2022764" cy="76037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789651" y="2388031"/>
            <a:ext cx="2022764" cy="76751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7311259" y="3345543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8789651" y="4441924"/>
            <a:ext cx="2022764" cy="105371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Block Averages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826978" y="5717309"/>
            <a:ext cx="1985437" cy="9658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GCMC: Histogram</a:t>
            </a:r>
          </a:p>
        </p:txBody>
      </p:sp>
    </p:spTree>
    <p:extLst>
      <p:ext uri="{BB962C8B-B14F-4D97-AF65-F5344CB8AC3E}">
        <p14:creationId xmlns:p14="http://schemas.microsoft.com/office/powerpoint/2010/main" val="3633711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I/O: Input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69688" y="1770066"/>
            <a:ext cx="42314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Coordinates of all atoms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69688" y="2839537"/>
            <a:ext cx="83261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Connectivity between atoms and partial charges.</a:t>
            </a:r>
          </a:p>
          <a:p>
            <a:r>
              <a:rPr lang="en-US" sz="3200" dirty="0"/>
              <a:t>Maps atom names to atom types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69688" y="4251454"/>
            <a:ext cx="872232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Bonded and non-bonded parameters for all atoms, </a:t>
            </a:r>
          </a:p>
          <a:p>
            <a:r>
              <a:rPr lang="en-US" sz="3200" dirty="0"/>
              <a:t>bonds, angles and dihedrals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69688" y="5590348"/>
            <a:ext cx="82814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Simulation run conditions: box size, temperature</a:t>
            </a:r>
          </a:p>
          <a:p>
            <a:r>
              <a:rPr lang="en-US" sz="3200" dirty="0"/>
              <a:t>Move ratios, parameter files, etc.</a:t>
            </a:r>
          </a:p>
        </p:txBody>
      </p:sp>
    </p:spTree>
    <p:extLst>
      <p:ext uri="{BB962C8B-B14F-4D97-AF65-F5344CB8AC3E}">
        <p14:creationId xmlns:p14="http://schemas.microsoft.com/office/powerpoint/2010/main" val="2129817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NPT Monte Carlo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547092"/>
            <a:ext cx="10924309" cy="4354946"/>
          </a:xfrm>
        </p:spPr>
        <p:txBody>
          <a:bodyPr>
            <a:normAutofit fontScale="925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Topology and Parameter files.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Build PDB and PSF files.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Equilibrate the SPC/E water at 300 K using NVT ensemble.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Simulation of SPC/E water at 300 K and 1.0 bar, using equilibrated system.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the example files to run simulation to calculate the average energy and radial distribution function.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4992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7126</TotalTime>
  <Words>2694</Words>
  <Application>Microsoft Macintosh PowerPoint</Application>
  <PresentationFormat>Widescreen</PresentationFormat>
  <Paragraphs>589</Paragraphs>
  <Slides>53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  <vt:lpstr>Tutorial files</vt:lpstr>
      <vt:lpstr>Overview</vt:lpstr>
      <vt:lpstr>Acknowledgements</vt:lpstr>
      <vt:lpstr>Introduction to GOMC</vt:lpstr>
      <vt:lpstr>PowerPoint Presentation</vt:lpstr>
      <vt:lpstr>GOMC I/O</vt:lpstr>
      <vt:lpstr>GOMC I/O: Input</vt:lpstr>
      <vt:lpstr>NPT Monte Carlo Example</vt:lpstr>
      <vt:lpstr>Building new molecules</vt:lpstr>
      <vt:lpstr>Single PDB file</vt:lpstr>
      <vt:lpstr>Topology file</vt:lpstr>
      <vt:lpstr>Parameter file: Bonds and Angles</vt:lpstr>
      <vt:lpstr>Parameter file: Dihedrals</vt:lpstr>
      <vt:lpstr>Parameter file: Nonbonded</vt:lpstr>
      <vt:lpstr>Parameter file: Nonbonded</vt:lpstr>
      <vt:lpstr>Parameter file: Nonbonded Fix (adsorbates)</vt:lpstr>
      <vt:lpstr>Parameter file: Nonbonded Fix (adsorbates)</vt:lpstr>
      <vt:lpstr>Build initial PDB configuration</vt:lpstr>
      <vt:lpstr>Build PSF</vt:lpstr>
      <vt:lpstr>Control file</vt:lpstr>
      <vt:lpstr>GOMC I/O: LOG Output</vt:lpstr>
      <vt:lpstr>GOMC I/O: LOG Output</vt:lpstr>
      <vt:lpstr>GOMC I/O: BLOCK Output</vt:lpstr>
      <vt:lpstr>GOMC I/O: Output</vt:lpstr>
      <vt:lpstr>GOMC: RDF</vt:lpstr>
      <vt:lpstr>Gibbs Ensemble Monte Carlo</vt:lpstr>
      <vt:lpstr>GEMC Example</vt:lpstr>
      <vt:lpstr>GEMC Control File</vt:lpstr>
      <vt:lpstr>Configurational-Bias Monte Carlo</vt:lpstr>
      <vt:lpstr>Configurational-Bias Monte Carlo</vt:lpstr>
      <vt:lpstr>Configurational-Bias Monte Carlo</vt:lpstr>
      <vt:lpstr>Configurational-Bias Monte Carlo</vt:lpstr>
      <vt:lpstr>Configurational-Bias Monte Carlo</vt:lpstr>
      <vt:lpstr>Configurational-Bias CrankShaft</vt:lpstr>
      <vt:lpstr>GEMC: methyl-cyclohexane 480 K</vt:lpstr>
      <vt:lpstr>GEMC: methyl-cyclohexane 480 K</vt:lpstr>
      <vt:lpstr>GEMC Tips</vt:lpstr>
      <vt:lpstr>GEMC PDB Output</vt:lpstr>
      <vt:lpstr>GEMC PDB Output</vt:lpstr>
      <vt:lpstr>GEMC methyl-cyclohexane</vt:lpstr>
      <vt:lpstr>Grand Canonical Monte Carlo Example</vt:lpstr>
      <vt:lpstr>Grand Canonical Monte Carlo Example</vt:lpstr>
      <vt:lpstr>Creating PDB for adsorbent:</vt:lpstr>
      <vt:lpstr>Creating PDB for adsorbent:</vt:lpstr>
      <vt:lpstr>Creating PDB for adsorbent:</vt:lpstr>
      <vt:lpstr>IRMOF-1 Topology file:</vt:lpstr>
      <vt:lpstr>Creating PSF for adsorbent:</vt:lpstr>
      <vt:lpstr>Grand Canonical Monte Carlo</vt:lpstr>
      <vt:lpstr>Control file: GCMC</vt:lpstr>
      <vt:lpstr>GOMC I/O: GCMC</vt:lpstr>
      <vt:lpstr>GOMC on Multicore and GPU</vt:lpstr>
      <vt:lpstr>Acknowledgements</vt:lpstr>
    </vt:vector>
  </TitlesOfParts>
  <Company>Wayne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Potoff</dc:creator>
  <cp:lastModifiedBy>mohammad</cp:lastModifiedBy>
  <cp:revision>284</cp:revision>
  <dcterms:created xsi:type="dcterms:W3CDTF">2018-05-11T01:19:13Z</dcterms:created>
  <dcterms:modified xsi:type="dcterms:W3CDTF">2018-10-24T19:01:08Z</dcterms:modified>
</cp:coreProperties>
</file>

<file path=docProps/thumbnail.jpeg>
</file>